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4" r:id="rId4"/>
    <p:sldId id="262" r:id="rId5"/>
    <p:sldId id="280" r:id="rId6"/>
    <p:sldId id="263" r:id="rId7"/>
    <p:sldId id="265" r:id="rId8"/>
    <p:sldId id="268" r:id="rId9"/>
    <p:sldId id="266" r:id="rId10"/>
    <p:sldId id="279" r:id="rId11"/>
    <p:sldId id="269" r:id="rId12"/>
    <p:sldId id="267" r:id="rId13"/>
    <p:sldId id="260" r:id="rId14"/>
    <p:sldId id="270" r:id="rId15"/>
    <p:sldId id="271" r:id="rId16"/>
    <p:sldId id="273" r:id="rId17"/>
    <p:sldId id="281" r:id="rId18"/>
    <p:sldId id="274" r:id="rId19"/>
    <p:sldId id="282" r:id="rId20"/>
    <p:sldId id="283" r:id="rId21"/>
    <p:sldId id="276" r:id="rId22"/>
    <p:sldId id="277" r:id="rId23"/>
    <p:sldId id="284"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F556B0-7214-4B2A-91D2-97D387361CE2}" v="48" dt="2022-11-24T02:39:41.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0327"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run VP" userId="1df52b9535e68254" providerId="LiveId" clId="{87457C71-2FE8-41C8-BEBF-A047F2FCB0A0}"/>
    <pc:docChg chg="custSel modSld">
      <pc:chgData name="Tharun VP" userId="1df52b9535e68254" providerId="LiveId" clId="{87457C71-2FE8-41C8-BEBF-A047F2FCB0A0}" dt="2022-11-24T07:47:28.746" v="18" actId="14861"/>
      <pc:docMkLst>
        <pc:docMk/>
      </pc:docMkLst>
      <pc:sldChg chg="addSp delSp modSp mod delAnim modAnim">
        <pc:chgData name="Tharun VP" userId="1df52b9535e68254" providerId="LiveId" clId="{87457C71-2FE8-41C8-BEBF-A047F2FCB0A0}" dt="2022-11-24T07:47:28.746" v="18" actId="14861"/>
        <pc:sldMkLst>
          <pc:docMk/>
          <pc:sldMk cId="4098230933" sldId="271"/>
        </pc:sldMkLst>
        <pc:picChg chg="del">
          <ac:chgData name="Tharun VP" userId="1df52b9535e68254" providerId="LiveId" clId="{87457C71-2FE8-41C8-BEBF-A047F2FCB0A0}" dt="2022-11-24T07:45:04.375" v="8" actId="478"/>
          <ac:picMkLst>
            <pc:docMk/>
            <pc:sldMk cId="4098230933" sldId="271"/>
            <ac:picMk id="2" creationId="{6B575DE4-8B81-4D78-8041-F93F355CF1B9}"/>
          </ac:picMkLst>
        </pc:picChg>
        <pc:picChg chg="del">
          <ac:chgData name="Tharun VP" userId="1df52b9535e68254" providerId="LiveId" clId="{87457C71-2FE8-41C8-BEBF-A047F2FCB0A0}" dt="2022-11-24T07:44:43.913" v="5" actId="478"/>
          <ac:picMkLst>
            <pc:docMk/>
            <pc:sldMk cId="4098230933" sldId="271"/>
            <ac:picMk id="4" creationId="{D25ADA61-0187-4110-B520-2433E2D878B9}"/>
          </ac:picMkLst>
        </pc:picChg>
        <pc:picChg chg="add mod">
          <ac:chgData name="Tharun VP" userId="1df52b9535e68254" providerId="LiveId" clId="{87457C71-2FE8-41C8-BEBF-A047F2FCB0A0}" dt="2022-11-24T07:47:23.327" v="17" actId="14861"/>
          <ac:picMkLst>
            <pc:docMk/>
            <pc:sldMk cId="4098230933" sldId="271"/>
            <ac:picMk id="6" creationId="{171D81BB-19B9-466F-8F2D-1AE1460713DC}"/>
          </ac:picMkLst>
        </pc:picChg>
        <pc:picChg chg="add mod">
          <ac:chgData name="Tharun VP" userId="1df52b9535e68254" providerId="LiveId" clId="{87457C71-2FE8-41C8-BEBF-A047F2FCB0A0}" dt="2022-11-24T07:47:28.746" v="18" actId="14861"/>
          <ac:picMkLst>
            <pc:docMk/>
            <pc:sldMk cId="4098230933" sldId="271"/>
            <ac:picMk id="7" creationId="{9E2D5265-3D59-413F-B2E7-B5CFC0F3180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350D-025A-481E-B722-9BD2916668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8B6FA93-6175-4220-B337-1B0F6759E9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EC811E-8F06-4716-827D-BEC2E7024576}"/>
              </a:ext>
            </a:extLst>
          </p:cNvPr>
          <p:cNvSpPr>
            <a:spLocks noGrp="1"/>
          </p:cNvSpPr>
          <p:nvPr>
            <p:ph type="dt" sz="half" idx="10"/>
          </p:nvPr>
        </p:nvSpPr>
        <p:spPr/>
        <p:txBody>
          <a:bodyPr/>
          <a:lstStyle/>
          <a:p>
            <a:fld id="{CA2E349F-97FF-47B2-99A0-ADAD6C9E9AC0}" type="datetimeFigureOut">
              <a:rPr lang="en-IN" smtClean="0"/>
              <a:t>24-11-2022</a:t>
            </a:fld>
            <a:endParaRPr lang="en-IN"/>
          </a:p>
        </p:txBody>
      </p:sp>
      <p:sp>
        <p:nvSpPr>
          <p:cNvPr id="5" name="Footer Placeholder 4">
            <a:extLst>
              <a:ext uri="{FF2B5EF4-FFF2-40B4-BE49-F238E27FC236}">
                <a16:creationId xmlns:a16="http://schemas.microsoft.com/office/drawing/2014/main" id="{11D81C2C-C0B3-40D5-92DE-3A68450BA9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E4EB07-2191-4A47-BC68-A5829CC6815B}"/>
              </a:ext>
            </a:extLst>
          </p:cNvPr>
          <p:cNvSpPr>
            <a:spLocks noGrp="1"/>
          </p:cNvSpPr>
          <p:nvPr>
            <p:ph type="sldNum" sz="quarter" idx="12"/>
          </p:nvPr>
        </p:nvSpPr>
        <p:spPr/>
        <p:txBody>
          <a:bodyPr/>
          <a:lstStyle/>
          <a:p>
            <a:fld id="{0779DE54-8C67-43CB-9A78-AB6A998B57CB}" type="slidenum">
              <a:rPr lang="en-IN" smtClean="0"/>
              <a:t>‹#›</a:t>
            </a:fld>
            <a:endParaRPr lang="en-IN"/>
          </a:p>
        </p:txBody>
      </p:sp>
    </p:spTree>
    <p:extLst>
      <p:ext uri="{BB962C8B-B14F-4D97-AF65-F5344CB8AC3E}">
        <p14:creationId xmlns:p14="http://schemas.microsoft.com/office/powerpoint/2010/main" val="2490786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AE08D-179A-4346-8EED-75FFE21DDFA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EE55830-28E5-4EEE-A2A9-DD4AD16D22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D8B231-4DE0-4CBB-9A3F-3DCF8F2A307B}"/>
              </a:ext>
            </a:extLst>
          </p:cNvPr>
          <p:cNvSpPr>
            <a:spLocks noGrp="1"/>
          </p:cNvSpPr>
          <p:nvPr>
            <p:ph type="dt" sz="half" idx="10"/>
          </p:nvPr>
        </p:nvSpPr>
        <p:spPr/>
        <p:txBody>
          <a:bodyPr/>
          <a:lstStyle/>
          <a:p>
            <a:fld id="{CA2E349F-97FF-47B2-99A0-ADAD6C9E9AC0}" type="datetimeFigureOut">
              <a:rPr lang="en-IN" smtClean="0"/>
              <a:t>24-11-2022</a:t>
            </a:fld>
            <a:endParaRPr lang="en-IN"/>
          </a:p>
        </p:txBody>
      </p:sp>
      <p:sp>
        <p:nvSpPr>
          <p:cNvPr id="5" name="Footer Placeholder 4">
            <a:extLst>
              <a:ext uri="{FF2B5EF4-FFF2-40B4-BE49-F238E27FC236}">
                <a16:creationId xmlns:a16="http://schemas.microsoft.com/office/drawing/2014/main" id="{54C758C4-A452-4609-8A6A-A87F0C1CD3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0DC46A-2E14-4151-9454-8FB8AEF496CF}"/>
              </a:ext>
            </a:extLst>
          </p:cNvPr>
          <p:cNvSpPr>
            <a:spLocks noGrp="1"/>
          </p:cNvSpPr>
          <p:nvPr>
            <p:ph type="sldNum" sz="quarter" idx="12"/>
          </p:nvPr>
        </p:nvSpPr>
        <p:spPr/>
        <p:txBody>
          <a:bodyPr/>
          <a:lstStyle/>
          <a:p>
            <a:fld id="{0779DE54-8C67-43CB-9A78-AB6A998B57CB}" type="slidenum">
              <a:rPr lang="en-IN" smtClean="0"/>
              <a:t>‹#›</a:t>
            </a:fld>
            <a:endParaRPr lang="en-IN"/>
          </a:p>
        </p:txBody>
      </p:sp>
    </p:spTree>
    <p:extLst>
      <p:ext uri="{BB962C8B-B14F-4D97-AF65-F5344CB8AC3E}">
        <p14:creationId xmlns:p14="http://schemas.microsoft.com/office/powerpoint/2010/main" val="819913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46EBCF-3D9F-4DE7-B114-4F750CAF944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62BD18-C1F8-4E4A-9089-8CC65A0C1F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EE8CC5-9C00-415E-9654-015E35AB3B42}"/>
              </a:ext>
            </a:extLst>
          </p:cNvPr>
          <p:cNvSpPr>
            <a:spLocks noGrp="1"/>
          </p:cNvSpPr>
          <p:nvPr>
            <p:ph type="dt" sz="half" idx="10"/>
          </p:nvPr>
        </p:nvSpPr>
        <p:spPr/>
        <p:txBody>
          <a:bodyPr/>
          <a:lstStyle/>
          <a:p>
            <a:fld id="{CA2E349F-97FF-47B2-99A0-ADAD6C9E9AC0}" type="datetimeFigureOut">
              <a:rPr lang="en-IN" smtClean="0"/>
              <a:t>24-11-2022</a:t>
            </a:fld>
            <a:endParaRPr lang="en-IN"/>
          </a:p>
        </p:txBody>
      </p:sp>
      <p:sp>
        <p:nvSpPr>
          <p:cNvPr id="5" name="Footer Placeholder 4">
            <a:extLst>
              <a:ext uri="{FF2B5EF4-FFF2-40B4-BE49-F238E27FC236}">
                <a16:creationId xmlns:a16="http://schemas.microsoft.com/office/drawing/2014/main" id="{F7A60D21-F513-4F92-8755-1E6669BA56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CA4247-14B1-4B8A-82A3-49DA7C325A68}"/>
              </a:ext>
            </a:extLst>
          </p:cNvPr>
          <p:cNvSpPr>
            <a:spLocks noGrp="1"/>
          </p:cNvSpPr>
          <p:nvPr>
            <p:ph type="sldNum" sz="quarter" idx="12"/>
          </p:nvPr>
        </p:nvSpPr>
        <p:spPr/>
        <p:txBody>
          <a:bodyPr/>
          <a:lstStyle/>
          <a:p>
            <a:fld id="{0779DE54-8C67-43CB-9A78-AB6A998B57CB}" type="slidenum">
              <a:rPr lang="en-IN" smtClean="0"/>
              <a:t>‹#›</a:t>
            </a:fld>
            <a:endParaRPr lang="en-IN"/>
          </a:p>
        </p:txBody>
      </p:sp>
    </p:spTree>
    <p:extLst>
      <p:ext uri="{BB962C8B-B14F-4D97-AF65-F5344CB8AC3E}">
        <p14:creationId xmlns:p14="http://schemas.microsoft.com/office/powerpoint/2010/main" val="3287666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26907-97E9-43A1-9E00-5E838E1866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71D711-FD9E-4025-8560-6BAF1B1740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15027B-BD6C-47D5-A242-6F96FF1D67AD}"/>
              </a:ext>
            </a:extLst>
          </p:cNvPr>
          <p:cNvSpPr>
            <a:spLocks noGrp="1"/>
          </p:cNvSpPr>
          <p:nvPr>
            <p:ph type="dt" sz="half" idx="10"/>
          </p:nvPr>
        </p:nvSpPr>
        <p:spPr/>
        <p:txBody>
          <a:bodyPr/>
          <a:lstStyle/>
          <a:p>
            <a:fld id="{CA2E349F-97FF-47B2-99A0-ADAD6C9E9AC0}" type="datetimeFigureOut">
              <a:rPr lang="en-IN" smtClean="0"/>
              <a:t>24-11-2022</a:t>
            </a:fld>
            <a:endParaRPr lang="en-IN"/>
          </a:p>
        </p:txBody>
      </p:sp>
      <p:sp>
        <p:nvSpPr>
          <p:cNvPr id="5" name="Footer Placeholder 4">
            <a:extLst>
              <a:ext uri="{FF2B5EF4-FFF2-40B4-BE49-F238E27FC236}">
                <a16:creationId xmlns:a16="http://schemas.microsoft.com/office/drawing/2014/main" id="{5C669C42-ECBA-4BB6-B92A-56C3E53609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4CFA10-0FF6-4D76-B997-52519849DFE4}"/>
              </a:ext>
            </a:extLst>
          </p:cNvPr>
          <p:cNvSpPr>
            <a:spLocks noGrp="1"/>
          </p:cNvSpPr>
          <p:nvPr>
            <p:ph type="sldNum" sz="quarter" idx="12"/>
          </p:nvPr>
        </p:nvSpPr>
        <p:spPr/>
        <p:txBody>
          <a:bodyPr/>
          <a:lstStyle/>
          <a:p>
            <a:fld id="{0779DE54-8C67-43CB-9A78-AB6A998B57CB}" type="slidenum">
              <a:rPr lang="en-IN" smtClean="0"/>
              <a:t>‹#›</a:t>
            </a:fld>
            <a:endParaRPr lang="en-IN"/>
          </a:p>
        </p:txBody>
      </p:sp>
    </p:spTree>
    <p:extLst>
      <p:ext uri="{BB962C8B-B14F-4D97-AF65-F5344CB8AC3E}">
        <p14:creationId xmlns:p14="http://schemas.microsoft.com/office/powerpoint/2010/main" val="3929579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B3C2-A0F4-4176-AECA-358E296B5E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C316253-DC19-449D-BC23-C6F805E45B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7FB7F5-232B-450A-AA7C-881EEA6ACDA2}"/>
              </a:ext>
            </a:extLst>
          </p:cNvPr>
          <p:cNvSpPr>
            <a:spLocks noGrp="1"/>
          </p:cNvSpPr>
          <p:nvPr>
            <p:ph type="dt" sz="half" idx="10"/>
          </p:nvPr>
        </p:nvSpPr>
        <p:spPr/>
        <p:txBody>
          <a:bodyPr/>
          <a:lstStyle/>
          <a:p>
            <a:fld id="{CA2E349F-97FF-47B2-99A0-ADAD6C9E9AC0}" type="datetimeFigureOut">
              <a:rPr lang="en-IN" smtClean="0"/>
              <a:t>24-11-2022</a:t>
            </a:fld>
            <a:endParaRPr lang="en-IN"/>
          </a:p>
        </p:txBody>
      </p:sp>
      <p:sp>
        <p:nvSpPr>
          <p:cNvPr id="5" name="Footer Placeholder 4">
            <a:extLst>
              <a:ext uri="{FF2B5EF4-FFF2-40B4-BE49-F238E27FC236}">
                <a16:creationId xmlns:a16="http://schemas.microsoft.com/office/drawing/2014/main" id="{C032731E-205D-4A46-ADBE-00D538590E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FA1831-D3D4-4E5E-B32E-CEA028B9446B}"/>
              </a:ext>
            </a:extLst>
          </p:cNvPr>
          <p:cNvSpPr>
            <a:spLocks noGrp="1"/>
          </p:cNvSpPr>
          <p:nvPr>
            <p:ph type="sldNum" sz="quarter" idx="12"/>
          </p:nvPr>
        </p:nvSpPr>
        <p:spPr/>
        <p:txBody>
          <a:bodyPr/>
          <a:lstStyle/>
          <a:p>
            <a:fld id="{0779DE54-8C67-43CB-9A78-AB6A998B57CB}" type="slidenum">
              <a:rPr lang="en-IN" smtClean="0"/>
              <a:t>‹#›</a:t>
            </a:fld>
            <a:endParaRPr lang="en-IN"/>
          </a:p>
        </p:txBody>
      </p:sp>
    </p:spTree>
    <p:extLst>
      <p:ext uri="{BB962C8B-B14F-4D97-AF65-F5344CB8AC3E}">
        <p14:creationId xmlns:p14="http://schemas.microsoft.com/office/powerpoint/2010/main" val="1543155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939A-FA39-4B72-922E-E077D0288D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0F77C5-B23A-4F62-8326-01B645857F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CF18196-97B8-4FA3-87BA-242E1506FF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37D4150-8BB3-4E53-B520-D4EBB937BF16}"/>
              </a:ext>
            </a:extLst>
          </p:cNvPr>
          <p:cNvSpPr>
            <a:spLocks noGrp="1"/>
          </p:cNvSpPr>
          <p:nvPr>
            <p:ph type="dt" sz="half" idx="10"/>
          </p:nvPr>
        </p:nvSpPr>
        <p:spPr/>
        <p:txBody>
          <a:bodyPr/>
          <a:lstStyle/>
          <a:p>
            <a:fld id="{CA2E349F-97FF-47B2-99A0-ADAD6C9E9AC0}" type="datetimeFigureOut">
              <a:rPr lang="en-IN" smtClean="0"/>
              <a:t>24-11-2022</a:t>
            </a:fld>
            <a:endParaRPr lang="en-IN"/>
          </a:p>
        </p:txBody>
      </p:sp>
      <p:sp>
        <p:nvSpPr>
          <p:cNvPr id="6" name="Footer Placeholder 5">
            <a:extLst>
              <a:ext uri="{FF2B5EF4-FFF2-40B4-BE49-F238E27FC236}">
                <a16:creationId xmlns:a16="http://schemas.microsoft.com/office/drawing/2014/main" id="{22F96290-C707-43D1-9BE6-A5BA6605DD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10EBEC-AEE8-4DC4-870D-852AA7239152}"/>
              </a:ext>
            </a:extLst>
          </p:cNvPr>
          <p:cNvSpPr>
            <a:spLocks noGrp="1"/>
          </p:cNvSpPr>
          <p:nvPr>
            <p:ph type="sldNum" sz="quarter" idx="12"/>
          </p:nvPr>
        </p:nvSpPr>
        <p:spPr/>
        <p:txBody>
          <a:bodyPr/>
          <a:lstStyle/>
          <a:p>
            <a:fld id="{0779DE54-8C67-43CB-9A78-AB6A998B57CB}" type="slidenum">
              <a:rPr lang="en-IN" smtClean="0"/>
              <a:t>‹#›</a:t>
            </a:fld>
            <a:endParaRPr lang="en-IN"/>
          </a:p>
        </p:txBody>
      </p:sp>
    </p:spTree>
    <p:extLst>
      <p:ext uri="{BB962C8B-B14F-4D97-AF65-F5344CB8AC3E}">
        <p14:creationId xmlns:p14="http://schemas.microsoft.com/office/powerpoint/2010/main" val="789102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C54F7-3571-4B48-AB52-083F09286C3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AAF5D2-1044-4346-8DD0-DB2A4575CE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8EE235-604F-47E4-90DC-8E7BDDDF70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2F0B390-4F11-4305-B4E8-15B22454B5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4442F9-13F2-4A49-82BA-961C674DC4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03AB2DD-6F9A-4811-8633-B2CA046F0C40}"/>
              </a:ext>
            </a:extLst>
          </p:cNvPr>
          <p:cNvSpPr>
            <a:spLocks noGrp="1"/>
          </p:cNvSpPr>
          <p:nvPr>
            <p:ph type="dt" sz="half" idx="10"/>
          </p:nvPr>
        </p:nvSpPr>
        <p:spPr/>
        <p:txBody>
          <a:bodyPr/>
          <a:lstStyle/>
          <a:p>
            <a:fld id="{CA2E349F-97FF-47B2-99A0-ADAD6C9E9AC0}" type="datetimeFigureOut">
              <a:rPr lang="en-IN" smtClean="0"/>
              <a:t>24-11-2022</a:t>
            </a:fld>
            <a:endParaRPr lang="en-IN"/>
          </a:p>
        </p:txBody>
      </p:sp>
      <p:sp>
        <p:nvSpPr>
          <p:cNvPr id="8" name="Footer Placeholder 7">
            <a:extLst>
              <a:ext uri="{FF2B5EF4-FFF2-40B4-BE49-F238E27FC236}">
                <a16:creationId xmlns:a16="http://schemas.microsoft.com/office/drawing/2014/main" id="{40B4BADB-A282-401B-A29F-43FB27DCF1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EA6EDB3-0902-4B17-A1B1-8A1493667952}"/>
              </a:ext>
            </a:extLst>
          </p:cNvPr>
          <p:cNvSpPr>
            <a:spLocks noGrp="1"/>
          </p:cNvSpPr>
          <p:nvPr>
            <p:ph type="sldNum" sz="quarter" idx="12"/>
          </p:nvPr>
        </p:nvSpPr>
        <p:spPr/>
        <p:txBody>
          <a:bodyPr/>
          <a:lstStyle/>
          <a:p>
            <a:fld id="{0779DE54-8C67-43CB-9A78-AB6A998B57CB}" type="slidenum">
              <a:rPr lang="en-IN" smtClean="0"/>
              <a:t>‹#›</a:t>
            </a:fld>
            <a:endParaRPr lang="en-IN"/>
          </a:p>
        </p:txBody>
      </p:sp>
    </p:spTree>
    <p:extLst>
      <p:ext uri="{BB962C8B-B14F-4D97-AF65-F5344CB8AC3E}">
        <p14:creationId xmlns:p14="http://schemas.microsoft.com/office/powerpoint/2010/main" val="2573811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3C933-80F3-4CA0-8540-871FCA67CD5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D0B4922-8591-4400-9F0F-5AEF83A7BF4A}"/>
              </a:ext>
            </a:extLst>
          </p:cNvPr>
          <p:cNvSpPr>
            <a:spLocks noGrp="1"/>
          </p:cNvSpPr>
          <p:nvPr>
            <p:ph type="dt" sz="half" idx="10"/>
          </p:nvPr>
        </p:nvSpPr>
        <p:spPr/>
        <p:txBody>
          <a:bodyPr/>
          <a:lstStyle/>
          <a:p>
            <a:fld id="{CA2E349F-97FF-47B2-99A0-ADAD6C9E9AC0}" type="datetimeFigureOut">
              <a:rPr lang="en-IN" smtClean="0"/>
              <a:t>24-11-2022</a:t>
            </a:fld>
            <a:endParaRPr lang="en-IN"/>
          </a:p>
        </p:txBody>
      </p:sp>
      <p:sp>
        <p:nvSpPr>
          <p:cNvPr id="4" name="Footer Placeholder 3">
            <a:extLst>
              <a:ext uri="{FF2B5EF4-FFF2-40B4-BE49-F238E27FC236}">
                <a16:creationId xmlns:a16="http://schemas.microsoft.com/office/drawing/2014/main" id="{C6BC7E35-126C-4340-B852-7E52E7CCAA2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9132B60-CD81-4909-83DE-3AEB580CCFF7}"/>
              </a:ext>
            </a:extLst>
          </p:cNvPr>
          <p:cNvSpPr>
            <a:spLocks noGrp="1"/>
          </p:cNvSpPr>
          <p:nvPr>
            <p:ph type="sldNum" sz="quarter" idx="12"/>
          </p:nvPr>
        </p:nvSpPr>
        <p:spPr/>
        <p:txBody>
          <a:bodyPr/>
          <a:lstStyle/>
          <a:p>
            <a:fld id="{0779DE54-8C67-43CB-9A78-AB6A998B57CB}" type="slidenum">
              <a:rPr lang="en-IN" smtClean="0"/>
              <a:t>‹#›</a:t>
            </a:fld>
            <a:endParaRPr lang="en-IN"/>
          </a:p>
        </p:txBody>
      </p:sp>
    </p:spTree>
    <p:extLst>
      <p:ext uri="{BB962C8B-B14F-4D97-AF65-F5344CB8AC3E}">
        <p14:creationId xmlns:p14="http://schemas.microsoft.com/office/powerpoint/2010/main" val="3415490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F80111-F00F-413E-852A-15499814B2A0}"/>
              </a:ext>
            </a:extLst>
          </p:cNvPr>
          <p:cNvSpPr>
            <a:spLocks noGrp="1"/>
          </p:cNvSpPr>
          <p:nvPr>
            <p:ph type="dt" sz="half" idx="10"/>
          </p:nvPr>
        </p:nvSpPr>
        <p:spPr/>
        <p:txBody>
          <a:bodyPr/>
          <a:lstStyle/>
          <a:p>
            <a:fld id="{CA2E349F-97FF-47B2-99A0-ADAD6C9E9AC0}" type="datetimeFigureOut">
              <a:rPr lang="en-IN" smtClean="0"/>
              <a:t>24-11-2022</a:t>
            </a:fld>
            <a:endParaRPr lang="en-IN"/>
          </a:p>
        </p:txBody>
      </p:sp>
      <p:sp>
        <p:nvSpPr>
          <p:cNvPr id="3" name="Footer Placeholder 2">
            <a:extLst>
              <a:ext uri="{FF2B5EF4-FFF2-40B4-BE49-F238E27FC236}">
                <a16:creationId xmlns:a16="http://schemas.microsoft.com/office/drawing/2014/main" id="{22D2D082-1D6C-482E-8D82-BB6339BFC75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B595925-CB87-4C62-94F5-BEB2EC2C49AE}"/>
              </a:ext>
            </a:extLst>
          </p:cNvPr>
          <p:cNvSpPr>
            <a:spLocks noGrp="1"/>
          </p:cNvSpPr>
          <p:nvPr>
            <p:ph type="sldNum" sz="quarter" idx="12"/>
          </p:nvPr>
        </p:nvSpPr>
        <p:spPr/>
        <p:txBody>
          <a:bodyPr/>
          <a:lstStyle/>
          <a:p>
            <a:fld id="{0779DE54-8C67-43CB-9A78-AB6A998B57CB}" type="slidenum">
              <a:rPr lang="en-IN" smtClean="0"/>
              <a:t>‹#›</a:t>
            </a:fld>
            <a:endParaRPr lang="en-IN"/>
          </a:p>
        </p:txBody>
      </p:sp>
    </p:spTree>
    <p:extLst>
      <p:ext uri="{BB962C8B-B14F-4D97-AF65-F5344CB8AC3E}">
        <p14:creationId xmlns:p14="http://schemas.microsoft.com/office/powerpoint/2010/main" val="202654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CD9BE-3709-4BC2-B59B-E99CE93799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FD55ACF-CA01-4E24-BD20-496C500913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3467266-85FD-406C-B3A1-51A121B645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3343B-9DDE-4B3A-B78E-CE0DF45FAFD6}"/>
              </a:ext>
            </a:extLst>
          </p:cNvPr>
          <p:cNvSpPr>
            <a:spLocks noGrp="1"/>
          </p:cNvSpPr>
          <p:nvPr>
            <p:ph type="dt" sz="half" idx="10"/>
          </p:nvPr>
        </p:nvSpPr>
        <p:spPr/>
        <p:txBody>
          <a:bodyPr/>
          <a:lstStyle/>
          <a:p>
            <a:fld id="{CA2E349F-97FF-47B2-99A0-ADAD6C9E9AC0}" type="datetimeFigureOut">
              <a:rPr lang="en-IN" smtClean="0"/>
              <a:t>24-11-2022</a:t>
            </a:fld>
            <a:endParaRPr lang="en-IN"/>
          </a:p>
        </p:txBody>
      </p:sp>
      <p:sp>
        <p:nvSpPr>
          <p:cNvPr id="6" name="Footer Placeholder 5">
            <a:extLst>
              <a:ext uri="{FF2B5EF4-FFF2-40B4-BE49-F238E27FC236}">
                <a16:creationId xmlns:a16="http://schemas.microsoft.com/office/drawing/2014/main" id="{7EEF2722-C452-42B8-A16F-B8DC6F1B6A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6714B6-F7B2-4543-BE5F-FBA49A91265E}"/>
              </a:ext>
            </a:extLst>
          </p:cNvPr>
          <p:cNvSpPr>
            <a:spLocks noGrp="1"/>
          </p:cNvSpPr>
          <p:nvPr>
            <p:ph type="sldNum" sz="quarter" idx="12"/>
          </p:nvPr>
        </p:nvSpPr>
        <p:spPr/>
        <p:txBody>
          <a:bodyPr/>
          <a:lstStyle/>
          <a:p>
            <a:fld id="{0779DE54-8C67-43CB-9A78-AB6A998B57CB}" type="slidenum">
              <a:rPr lang="en-IN" smtClean="0"/>
              <a:t>‹#›</a:t>
            </a:fld>
            <a:endParaRPr lang="en-IN"/>
          </a:p>
        </p:txBody>
      </p:sp>
    </p:spTree>
    <p:extLst>
      <p:ext uri="{BB962C8B-B14F-4D97-AF65-F5344CB8AC3E}">
        <p14:creationId xmlns:p14="http://schemas.microsoft.com/office/powerpoint/2010/main" val="388665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BBF5-F5E0-46C4-8EAD-157718A398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002D438-C08D-420E-918F-4998673024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96E0DE4-B6FF-43BA-A336-194ED44506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4DE9D8-4469-491A-8DB0-6964221485C7}"/>
              </a:ext>
            </a:extLst>
          </p:cNvPr>
          <p:cNvSpPr>
            <a:spLocks noGrp="1"/>
          </p:cNvSpPr>
          <p:nvPr>
            <p:ph type="dt" sz="half" idx="10"/>
          </p:nvPr>
        </p:nvSpPr>
        <p:spPr/>
        <p:txBody>
          <a:bodyPr/>
          <a:lstStyle/>
          <a:p>
            <a:fld id="{CA2E349F-97FF-47B2-99A0-ADAD6C9E9AC0}" type="datetimeFigureOut">
              <a:rPr lang="en-IN" smtClean="0"/>
              <a:t>24-11-2022</a:t>
            </a:fld>
            <a:endParaRPr lang="en-IN"/>
          </a:p>
        </p:txBody>
      </p:sp>
      <p:sp>
        <p:nvSpPr>
          <p:cNvPr id="6" name="Footer Placeholder 5">
            <a:extLst>
              <a:ext uri="{FF2B5EF4-FFF2-40B4-BE49-F238E27FC236}">
                <a16:creationId xmlns:a16="http://schemas.microsoft.com/office/drawing/2014/main" id="{53B6EB40-A2B3-484A-BA92-0B4836960C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2EC8966-954B-4DAD-B568-70C844B757FB}"/>
              </a:ext>
            </a:extLst>
          </p:cNvPr>
          <p:cNvSpPr>
            <a:spLocks noGrp="1"/>
          </p:cNvSpPr>
          <p:nvPr>
            <p:ph type="sldNum" sz="quarter" idx="12"/>
          </p:nvPr>
        </p:nvSpPr>
        <p:spPr/>
        <p:txBody>
          <a:bodyPr/>
          <a:lstStyle/>
          <a:p>
            <a:fld id="{0779DE54-8C67-43CB-9A78-AB6A998B57CB}" type="slidenum">
              <a:rPr lang="en-IN" smtClean="0"/>
              <a:t>‹#›</a:t>
            </a:fld>
            <a:endParaRPr lang="en-IN"/>
          </a:p>
        </p:txBody>
      </p:sp>
    </p:spTree>
    <p:extLst>
      <p:ext uri="{BB962C8B-B14F-4D97-AF65-F5344CB8AC3E}">
        <p14:creationId xmlns:p14="http://schemas.microsoft.com/office/powerpoint/2010/main" val="2549602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035D59-7C55-4E1C-909A-A31650F9F3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C64D991-4CEC-454C-99AF-72969B81C4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79F821-520D-489D-920B-3C098EFD9E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2E349F-97FF-47B2-99A0-ADAD6C9E9AC0}" type="datetimeFigureOut">
              <a:rPr lang="en-IN" smtClean="0"/>
              <a:t>24-11-2022</a:t>
            </a:fld>
            <a:endParaRPr lang="en-IN"/>
          </a:p>
        </p:txBody>
      </p:sp>
      <p:sp>
        <p:nvSpPr>
          <p:cNvPr id="5" name="Footer Placeholder 4">
            <a:extLst>
              <a:ext uri="{FF2B5EF4-FFF2-40B4-BE49-F238E27FC236}">
                <a16:creationId xmlns:a16="http://schemas.microsoft.com/office/drawing/2014/main" id="{A9F4A0AF-810C-49A9-B776-DF9617E490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76CA7D4-02AD-4436-83FB-142740CD9D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79DE54-8C67-43CB-9A78-AB6A998B57CB}" type="slidenum">
              <a:rPr lang="en-IN" smtClean="0"/>
              <a:t>‹#›</a:t>
            </a:fld>
            <a:endParaRPr lang="en-IN"/>
          </a:p>
        </p:txBody>
      </p:sp>
    </p:spTree>
    <p:extLst>
      <p:ext uri="{BB962C8B-B14F-4D97-AF65-F5344CB8AC3E}">
        <p14:creationId xmlns:p14="http://schemas.microsoft.com/office/powerpoint/2010/main" val="1544128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video" Target="NULL" TargetMode="External"/><Relationship Id="rId7" Type="http://schemas.openxmlformats.org/officeDocument/2006/relationships/image" Target="../media/image17.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6.png"/><Relationship Id="rId5" Type="http://schemas.openxmlformats.org/officeDocument/2006/relationships/slideLayout" Target="../slideLayouts/slideLayout1.xml"/><Relationship Id="rId4" Type="http://schemas.microsoft.com/office/2007/relationships/media" Target="../media/media2.avi"/></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1.xml"/><Relationship Id="rId1" Type="http://schemas.openxmlformats.org/officeDocument/2006/relationships/video" Target="https://www.youtube.com/embed/GRl3LM8xBUQ?feature=oembed"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903D1-EA8A-40A2-AFCD-A2CB28EEAE87}"/>
              </a:ext>
            </a:extLst>
          </p:cNvPr>
          <p:cNvSpPr>
            <a:spLocks noGrp="1"/>
          </p:cNvSpPr>
          <p:nvPr>
            <p:ph type="ctrTitle"/>
          </p:nvPr>
        </p:nvSpPr>
        <p:spPr>
          <a:xfrm>
            <a:off x="272374" y="781895"/>
            <a:ext cx="11682920" cy="2387600"/>
          </a:xfrm>
        </p:spPr>
        <p:txBody>
          <a:bodyPr>
            <a:noAutofit/>
          </a:bodyPr>
          <a:lstStyle/>
          <a:p>
            <a:r>
              <a:rPr lang="en-US" sz="4000">
                <a:solidFill>
                  <a:schemeClr val="bg1"/>
                </a:solidFill>
                <a:latin typeface="Times New Roman"/>
                <a:ea typeface="+mj-lt"/>
                <a:cs typeface="+mj-lt"/>
              </a:rPr>
              <a:t>A Literature Review: Prioritized </a:t>
            </a:r>
            <a:r>
              <a:rPr lang="en-US" sz="4000" b="0" i="0">
                <a:solidFill>
                  <a:schemeClr val="bg1"/>
                </a:solidFill>
                <a:effectLst/>
                <a:latin typeface="Times New Roman"/>
                <a:ea typeface="+mj-lt"/>
                <a:cs typeface="+mj-lt"/>
              </a:rPr>
              <a:t>Trajectory Planning </a:t>
            </a:r>
            <a:r>
              <a:rPr lang="en-US" sz="4000">
                <a:solidFill>
                  <a:schemeClr val="bg1"/>
                </a:solidFill>
                <a:latin typeface="Times New Roman"/>
                <a:ea typeface="+mj-lt"/>
                <a:cs typeface="+mj-lt"/>
              </a:rPr>
              <a:t>and Optimization </a:t>
            </a:r>
            <a:r>
              <a:rPr lang="en-US" sz="4000" b="0" i="0">
                <a:solidFill>
                  <a:schemeClr val="bg1"/>
                </a:solidFill>
                <a:effectLst/>
                <a:latin typeface="Times New Roman"/>
                <a:ea typeface="+mj-lt"/>
                <a:cs typeface="+mj-lt"/>
              </a:rPr>
              <a:t>for </a:t>
            </a:r>
            <a:r>
              <a:rPr lang="en-US" sz="4000">
                <a:solidFill>
                  <a:schemeClr val="bg1"/>
                </a:solidFill>
                <a:latin typeface="Times New Roman"/>
                <a:ea typeface="+mj-lt"/>
                <a:cs typeface="+mj-lt"/>
              </a:rPr>
              <a:t>a system of </a:t>
            </a:r>
            <a:r>
              <a:rPr lang="en-US" sz="4000" b="0" i="0">
                <a:solidFill>
                  <a:schemeClr val="bg1"/>
                </a:solidFill>
                <a:effectLst/>
                <a:latin typeface="Times New Roman"/>
                <a:ea typeface="+mj-lt"/>
                <a:cs typeface="+mj-lt"/>
              </a:rPr>
              <a:t>Non-holonomic Mobile Robots</a:t>
            </a:r>
            <a:endParaRPr lang="en-US">
              <a:solidFill>
                <a:schemeClr val="bg1"/>
              </a:solidFill>
              <a:latin typeface="Times New Roman"/>
              <a:ea typeface="+mj-lt"/>
              <a:cs typeface="+mj-lt"/>
            </a:endParaRPr>
          </a:p>
        </p:txBody>
      </p:sp>
      <p:sp>
        <p:nvSpPr>
          <p:cNvPr id="3" name="Subtitle 2">
            <a:extLst>
              <a:ext uri="{FF2B5EF4-FFF2-40B4-BE49-F238E27FC236}">
                <a16:creationId xmlns:a16="http://schemas.microsoft.com/office/drawing/2014/main" id="{1A518A51-17D6-450D-AFC1-B5A1CC3C0215}"/>
              </a:ext>
            </a:extLst>
          </p:cNvPr>
          <p:cNvSpPr>
            <a:spLocks noGrp="1"/>
          </p:cNvSpPr>
          <p:nvPr>
            <p:ph type="subTitle" idx="1"/>
          </p:nvPr>
        </p:nvSpPr>
        <p:spPr/>
        <p:txBody>
          <a:bodyPr>
            <a:normAutofit/>
          </a:bodyPr>
          <a:lstStyle/>
          <a:p>
            <a:r>
              <a:rPr lang="en-US" b="1" i="0" dirty="0">
                <a:solidFill>
                  <a:schemeClr val="bg1"/>
                </a:solidFill>
                <a:effectLst/>
                <a:latin typeface="Times New Roman" panose="02020603050405020304" pitchFamily="18" charset="0"/>
                <a:cs typeface="Times New Roman" panose="02020603050405020304" pitchFamily="18" charset="0"/>
              </a:rPr>
              <a:t>Abhijay Singh                              Tharun Puthanveetil</a:t>
            </a:r>
            <a:br>
              <a:rPr lang="en-US" b="1" dirty="0">
                <a:solidFill>
                  <a:schemeClr val="bg1"/>
                </a:solidFill>
                <a:latin typeface="Times New Roman" panose="02020603050405020304" pitchFamily="18" charset="0"/>
                <a:cs typeface="Times New Roman" panose="02020603050405020304" pitchFamily="18" charset="0"/>
              </a:rPr>
            </a:b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0280C26-D06B-44CA-ACB7-9B6D41C8472F}"/>
              </a:ext>
            </a:extLst>
          </p:cNvPr>
          <p:cNvSpPr txBox="1"/>
          <p:nvPr/>
        </p:nvSpPr>
        <p:spPr>
          <a:xfrm>
            <a:off x="1524000" y="4726519"/>
            <a:ext cx="9387191" cy="1323439"/>
          </a:xfrm>
          <a:prstGeom prst="rect">
            <a:avLst/>
          </a:prstGeom>
          <a:noFill/>
        </p:spPr>
        <p:txBody>
          <a:bodyPr wrap="square" rtlCol="0">
            <a:spAutoFit/>
          </a:bodyPr>
          <a:lstStyle/>
          <a:p>
            <a:pPr algn="ctr"/>
            <a:r>
              <a:rPr lang="en-US" sz="2000" b="0" i="0" dirty="0">
                <a:solidFill>
                  <a:schemeClr val="bg1"/>
                </a:solidFill>
                <a:effectLst/>
                <a:latin typeface="Times New Roman" panose="02020603050405020304" pitchFamily="18" charset="0"/>
                <a:cs typeface="Times New Roman" panose="02020603050405020304" pitchFamily="18" charset="0"/>
              </a:rPr>
              <a:t>Maryland Applied Graduate Engineering, University of Maryland, College Park, Maryland, USA</a:t>
            </a:r>
            <a:br>
              <a:rPr lang="en-US" sz="2000" dirty="0">
                <a:solidFill>
                  <a:schemeClr val="bg1"/>
                </a:solidFill>
                <a:latin typeface="Times New Roman" panose="02020603050405020304" pitchFamily="18" charset="0"/>
                <a:cs typeface="Times New Roman" panose="02020603050405020304" pitchFamily="18" charset="0"/>
              </a:rPr>
            </a:br>
            <a:r>
              <a:rPr lang="en-US" sz="2000" b="0" i="0" dirty="0">
                <a:solidFill>
                  <a:schemeClr val="bg1"/>
                </a:solidFill>
                <a:effectLst/>
                <a:latin typeface="Times New Roman" panose="02020603050405020304" pitchFamily="18" charset="0"/>
                <a:cs typeface="Times New Roman" panose="02020603050405020304" pitchFamily="18" charset="0"/>
              </a:rPr>
              <a:t>(Dated: November 22, 2022)</a:t>
            </a:r>
            <a:br>
              <a:rPr lang="en-US" sz="2000" dirty="0">
                <a:solidFill>
                  <a:schemeClr val="bg1"/>
                </a:solidFill>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5" name="Picture 5" descr="Logo&#10;&#10;Description automatically generated">
            <a:extLst>
              <a:ext uri="{FF2B5EF4-FFF2-40B4-BE49-F238E27FC236}">
                <a16:creationId xmlns:a16="http://schemas.microsoft.com/office/drawing/2014/main" id="{5EC6FC17-4053-0D2B-5C14-B6A114497D37}"/>
              </a:ext>
            </a:extLst>
          </p:cNvPr>
          <p:cNvPicPr>
            <a:picLocks noChangeAspect="1"/>
          </p:cNvPicPr>
          <p:nvPr/>
        </p:nvPicPr>
        <p:blipFill>
          <a:blip r:embed="rId2"/>
          <a:stretch>
            <a:fillRect/>
          </a:stretch>
        </p:blipFill>
        <p:spPr>
          <a:xfrm>
            <a:off x="-237671" y="5061404"/>
            <a:ext cx="2743200" cy="1543050"/>
          </a:xfrm>
          <a:prstGeom prst="rect">
            <a:avLst/>
          </a:prstGeom>
        </p:spPr>
      </p:pic>
      <p:pic>
        <p:nvPicPr>
          <p:cNvPr id="6" name="Picture 6" descr="Text&#10;&#10;Description automatically generated">
            <a:extLst>
              <a:ext uri="{FF2B5EF4-FFF2-40B4-BE49-F238E27FC236}">
                <a16:creationId xmlns:a16="http://schemas.microsoft.com/office/drawing/2014/main" id="{2EC34C72-658F-5D04-C2DB-53F50A2A572D}"/>
              </a:ext>
            </a:extLst>
          </p:cNvPr>
          <p:cNvPicPr>
            <a:picLocks noChangeAspect="1"/>
          </p:cNvPicPr>
          <p:nvPr/>
        </p:nvPicPr>
        <p:blipFill>
          <a:blip r:embed="rId3"/>
          <a:stretch>
            <a:fillRect/>
          </a:stretch>
        </p:blipFill>
        <p:spPr>
          <a:xfrm>
            <a:off x="9061746" y="5523655"/>
            <a:ext cx="2743200" cy="552450"/>
          </a:xfrm>
          <a:prstGeom prst="rect">
            <a:avLst/>
          </a:prstGeom>
          <a:ln w="19050">
            <a:solidFill>
              <a:schemeClr val="bg1"/>
            </a:solidFill>
          </a:ln>
        </p:spPr>
      </p:pic>
      <p:sp>
        <p:nvSpPr>
          <p:cNvPr id="7" name="TextBox 6">
            <a:extLst>
              <a:ext uri="{FF2B5EF4-FFF2-40B4-BE49-F238E27FC236}">
                <a16:creationId xmlns:a16="http://schemas.microsoft.com/office/drawing/2014/main" id="{B0482303-1C99-4DA2-8E25-40E465400D21}"/>
              </a:ext>
            </a:extLst>
          </p:cNvPr>
          <p:cNvSpPr txBox="1"/>
          <p:nvPr/>
        </p:nvSpPr>
        <p:spPr>
          <a:xfrm>
            <a:off x="2196548" y="4035287"/>
            <a:ext cx="3041374" cy="369332"/>
          </a:xfrm>
          <a:prstGeom prst="rect">
            <a:avLst/>
          </a:prstGeom>
          <a:noFill/>
        </p:spPr>
        <p:txBody>
          <a:bodyPr wrap="square" rtlCol="0">
            <a:spAutoFit/>
          </a:bodyPr>
          <a:lstStyle/>
          <a:p>
            <a:pPr algn="ctr"/>
            <a:r>
              <a:rPr lang="en-US" dirty="0">
                <a:solidFill>
                  <a:schemeClr val="bg1"/>
                </a:solidFill>
              </a:rPr>
              <a:t>UID: 118592619</a:t>
            </a:r>
            <a:endParaRPr lang="en-IN" dirty="0">
              <a:solidFill>
                <a:schemeClr val="bg1"/>
              </a:solidFill>
            </a:endParaRPr>
          </a:p>
        </p:txBody>
      </p:sp>
      <p:sp>
        <p:nvSpPr>
          <p:cNvPr id="8" name="TextBox 7">
            <a:extLst>
              <a:ext uri="{FF2B5EF4-FFF2-40B4-BE49-F238E27FC236}">
                <a16:creationId xmlns:a16="http://schemas.microsoft.com/office/drawing/2014/main" id="{A44947C0-FDC6-487B-B10B-2468C0F4B906}"/>
              </a:ext>
            </a:extLst>
          </p:cNvPr>
          <p:cNvSpPr txBox="1"/>
          <p:nvPr/>
        </p:nvSpPr>
        <p:spPr>
          <a:xfrm>
            <a:off x="6652591" y="4035287"/>
            <a:ext cx="3041374" cy="369332"/>
          </a:xfrm>
          <a:prstGeom prst="rect">
            <a:avLst/>
          </a:prstGeom>
          <a:noFill/>
        </p:spPr>
        <p:txBody>
          <a:bodyPr wrap="square" rtlCol="0">
            <a:spAutoFit/>
          </a:bodyPr>
          <a:lstStyle/>
          <a:p>
            <a:pPr algn="ctr"/>
            <a:r>
              <a:rPr lang="en-US" dirty="0">
                <a:solidFill>
                  <a:schemeClr val="bg1"/>
                </a:solidFill>
              </a:rPr>
              <a:t>UID: 119069516</a:t>
            </a:r>
            <a:endParaRPr lang="en-IN" dirty="0">
              <a:solidFill>
                <a:schemeClr val="bg1"/>
              </a:solidFill>
            </a:endParaRPr>
          </a:p>
        </p:txBody>
      </p:sp>
    </p:spTree>
    <p:extLst>
      <p:ext uri="{BB962C8B-B14F-4D97-AF65-F5344CB8AC3E}">
        <p14:creationId xmlns:p14="http://schemas.microsoft.com/office/powerpoint/2010/main" val="3444453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6AB309-E070-4EF6-851B-ED292E91C3C0}"/>
              </a:ext>
            </a:extLst>
          </p:cNvPr>
          <p:cNvSpPr txBox="1"/>
          <p:nvPr/>
        </p:nvSpPr>
        <p:spPr>
          <a:xfrm>
            <a:off x="943583" y="603115"/>
            <a:ext cx="714010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Safe Corridor Construction</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33F2F05-812C-43BA-9982-BBE265D121A5}"/>
              </a:ext>
            </a:extLst>
          </p:cNvPr>
          <p:cNvSpPr txBox="1"/>
          <p:nvPr/>
        </p:nvSpPr>
        <p:spPr>
          <a:xfrm>
            <a:off x="901430" y="1922281"/>
            <a:ext cx="10389140" cy="279885"/>
          </a:xfrm>
          <a:prstGeom prst="rect">
            <a:avLst/>
          </a:prstGeom>
          <a:noFill/>
        </p:spPr>
        <p:txBody>
          <a:bodyPr wrap="square" rtlCol="0">
            <a:spAutoFit/>
          </a:bodyPr>
          <a:lstStyle/>
          <a:p>
            <a:pPr marL="342900" indent="-342900">
              <a:lnSpc>
                <a:spcPts val="1200"/>
              </a:lnSpc>
              <a:spcAft>
                <a:spcPts val="1200"/>
              </a:spcAft>
              <a:buFont typeface="Arial" panose="020B0604020202020204" pitchFamily="34" charset="0"/>
              <a:buChar char="•"/>
            </a:pPr>
            <a:endParaRPr lang="en-IN" sz="2400" i="1">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CAD599C-A362-B895-0CCD-74756391C6F5}"/>
                  </a:ext>
                </a:extLst>
              </p:cNvPr>
              <p:cNvSpPr txBox="1"/>
              <p:nvPr/>
            </p:nvSpPr>
            <p:spPr>
              <a:xfrm>
                <a:off x="684933" y="1447030"/>
                <a:ext cx="10354128" cy="55530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IN" sz="2400" dirty="0">
                    <a:solidFill>
                      <a:schemeClr val="bg1"/>
                    </a:solidFill>
                    <a:latin typeface="Times New Roman" panose="02020603050405020304" pitchFamily="18" charset="0"/>
                    <a:cs typeface="Times New Roman" panose="02020603050405020304" pitchFamily="18" charset="0"/>
                  </a:rPr>
                  <a:t>Constraint to avoid obstacles in the environment is enforced on every polyhedron </a:t>
                </a:r>
              </a:p>
              <a:p>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bg1"/>
                    </a:solidFill>
                    <a:effectLst/>
                    <a:ea typeface="Calibri" panose="020F0502020204030204" pitchFamily="34" charset="0"/>
                    <a:cs typeface="Times New Roman" panose="02020603050405020304" pitchFamily="18" charset="0"/>
                  </a:rPr>
                  <a:t> </a:t>
                </a:r>
                <a14:m>
                  <m:oMath xmlns:m="http://schemas.openxmlformats.org/officeDocument/2006/math">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ℛ</m:t>
                    </m:r>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𝑎</m:t>
                    </m:r>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𝒪</m:t>
                    </m:r>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𝑎</m:t>
                    </m:r>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𝒮</m:t>
                        </m:r>
                      </m:e>
                      <m:sup>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𝑘</m:t>
                        </m:r>
                      </m:sup>
                    </m:sSup>
                  </m:oMath>
                </a14:m>
                <a:endParaRPr lang="en-IN" sz="2400" dirty="0">
                  <a:solidFill>
                    <a:srgbClr val="FFFFFF"/>
                  </a:solidFill>
                  <a:latin typeface="Times New Roman"/>
                  <a:cs typeface="Calibri" panose="020F0502020204030204"/>
                </a:endParaRPr>
              </a:p>
              <a:p>
                <a:r>
                  <a:rPr lang="en-IN" sz="2400" dirty="0">
                    <a:solidFill>
                      <a:srgbClr val="FFFFFF"/>
                    </a:solidFill>
                    <a:latin typeface="Times New Roman"/>
                    <a:cs typeface="Calibri" panose="020F0502020204030204"/>
                  </a:rPr>
                  <a:t>	where </a:t>
                </a:r>
                <a14:m>
                  <m:oMath xmlns:m="http://schemas.openxmlformats.org/officeDocument/2006/math">
                    <m:sSup>
                      <m:sSupPr>
                        <m:ctrlPr>
                          <a:rPr lang="en-IN" sz="24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𝒮</m:t>
                        </m:r>
                      </m:e>
                      <m:sup>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𝑘</m:t>
                        </m:r>
                      </m:sup>
                    </m:sSup>
                  </m:oMath>
                </a14:m>
                <a:r>
                  <a:rPr lang="en-IN" sz="2400" dirty="0">
                    <a:solidFill>
                      <a:srgbClr val="FFFFFF"/>
                    </a:solidFill>
                    <a:latin typeface="Times New Roman"/>
                    <a:cs typeface="Calibri" panose="020F0502020204030204"/>
                  </a:rPr>
                  <a:t> is the generated polyhedron around path </a:t>
                </a:r>
                <a:r>
                  <a:rPr lang="en-IN" sz="2400" dirty="0" err="1">
                    <a:solidFill>
                      <a:srgbClr val="FFFFFF"/>
                    </a:solidFill>
                    <a:latin typeface="Times New Roman"/>
                    <a:cs typeface="Calibri" panose="020F0502020204030204"/>
                  </a:rPr>
                  <a:t>I</a:t>
                </a:r>
                <a:r>
                  <a:rPr lang="en-IN" sz="2400" baseline="30000" dirty="0" err="1">
                    <a:solidFill>
                      <a:srgbClr val="FFFFFF"/>
                    </a:solidFill>
                    <a:latin typeface="Times New Roman"/>
                    <a:cs typeface="Calibri" panose="020F0502020204030204"/>
                  </a:rPr>
                  <a:t>k</a:t>
                </a:r>
                <a:r>
                  <a:rPr lang="en-IN" sz="2400" dirty="0">
                    <a:solidFill>
                      <a:srgbClr val="FFFFFF"/>
                    </a:solidFill>
                    <a:latin typeface="Times New Roman"/>
                    <a:cs typeface="Calibri" panose="020F0502020204030204"/>
                  </a:rPr>
                  <a:t> (r</a:t>
                </a:r>
                <a:r>
                  <a:rPr lang="en-IN" sz="2400" baseline="30000" dirty="0">
                    <a:solidFill>
                      <a:srgbClr val="FFFFFF"/>
                    </a:solidFill>
                    <a:latin typeface="Times New Roman"/>
                    <a:cs typeface="Calibri" panose="020F0502020204030204"/>
                  </a:rPr>
                  <a:t>k-1         </a:t>
                </a:r>
                <a:r>
                  <a:rPr lang="en-IN" sz="2400" dirty="0" err="1">
                    <a:solidFill>
                      <a:srgbClr val="FFFFFF"/>
                    </a:solidFill>
                    <a:latin typeface="Times New Roman"/>
                    <a:cs typeface="Calibri" panose="020F0502020204030204"/>
                  </a:rPr>
                  <a:t>r</a:t>
                </a:r>
                <a:r>
                  <a:rPr lang="en-IN" sz="2400" baseline="30000" dirty="0" err="1">
                    <a:solidFill>
                      <a:srgbClr val="FFFFFF"/>
                    </a:solidFill>
                    <a:latin typeface="Times New Roman"/>
                    <a:cs typeface="Calibri" panose="020F0502020204030204"/>
                  </a:rPr>
                  <a:t>k</a:t>
                </a:r>
                <a:r>
                  <a:rPr lang="en-IN" sz="2400" baseline="30000" dirty="0">
                    <a:solidFill>
                      <a:srgbClr val="FFFFFF"/>
                    </a:solidFill>
                    <a:latin typeface="Times New Roman"/>
                    <a:cs typeface="Calibri" panose="020F0502020204030204"/>
                  </a:rPr>
                  <a:t> </a:t>
                </a:r>
                <a:r>
                  <a:rPr lang="en-IN" sz="2400" dirty="0">
                    <a:solidFill>
                      <a:srgbClr val="FFFFFF"/>
                    </a:solidFill>
                    <a:latin typeface="Times New Roman"/>
                    <a:cs typeface="Calibri" panose="020F0502020204030204"/>
                  </a:rPr>
                  <a:t>)</a:t>
                </a:r>
              </a:p>
              <a:p>
                <a:endParaRPr lang="en-IN" sz="2400" dirty="0">
                  <a:solidFill>
                    <a:srgbClr val="FFFFFF"/>
                  </a:solidFill>
                  <a:latin typeface="Times New Roman"/>
                  <a:cs typeface="Calibri" panose="020F0502020204030204"/>
                </a:endParaRPr>
              </a:p>
              <a:p>
                <a:pPr marL="285750" indent="-285750">
                  <a:buFont typeface="Arial"/>
                  <a:buChar char="•"/>
                </a:pPr>
                <a:r>
                  <a:rPr lang="en-IN" sz="2400" dirty="0">
                    <a:solidFill>
                      <a:srgbClr val="FFFFFF"/>
                    </a:solidFill>
                    <a:latin typeface="Times New Roman"/>
                    <a:cs typeface="Calibri" panose="020F0502020204030204"/>
                  </a:rPr>
                  <a:t>The construction algorithm is based on the </a:t>
                </a:r>
                <a:r>
                  <a:rPr lang="en-IN" sz="2400" b="1" dirty="0">
                    <a:solidFill>
                      <a:srgbClr val="FFFFFF"/>
                    </a:solidFill>
                    <a:latin typeface="Times New Roman"/>
                    <a:cs typeface="Calibri" panose="020F0502020204030204"/>
                  </a:rPr>
                  <a:t>axis-search method</a:t>
                </a:r>
                <a:r>
                  <a:rPr lang="en-IN" sz="2400" dirty="0">
                    <a:solidFill>
                      <a:srgbClr val="FFFFFF"/>
                    </a:solidFill>
                    <a:latin typeface="Times New Roman"/>
                    <a:cs typeface="Calibri" panose="020F0502020204030204"/>
                  </a:rPr>
                  <a:t>. Expansion of the safe corridor in the x and y axes to cover maximum area.</a:t>
                </a:r>
              </a:p>
              <a:p>
                <a:pPr marL="285750" indent="-285750">
                  <a:buFont typeface="Arial"/>
                  <a:buChar char="•"/>
                </a:pPr>
                <a:r>
                  <a:rPr lang="en-IN" sz="2400" dirty="0">
                    <a:solidFill>
                      <a:srgbClr val="FFFFFF"/>
                    </a:solidFill>
                    <a:latin typeface="Times New Roman"/>
                    <a:cs typeface="Calibri" panose="020F0502020204030204"/>
                  </a:rPr>
                  <a:t>To ensure diagonal line segments in the path lie inside the safe corridor, each line segment is subsampled into h parts.</a:t>
                </a:r>
              </a:p>
              <a:p>
                <a:pPr marL="285750" indent="-285750">
                  <a:buFont typeface="Arial"/>
                  <a:buChar char="•"/>
                </a:pPr>
                <a:r>
                  <a:rPr lang="en-IN" sz="2400" dirty="0">
                    <a:solidFill>
                      <a:srgbClr val="FFFFFF"/>
                    </a:solidFill>
                    <a:latin typeface="Times New Roman"/>
                    <a:cs typeface="Calibri" panose="020F0502020204030204"/>
                  </a:rPr>
                  <a:t>The same process is continued to expand the area around these subsampled line segments</a:t>
                </a:r>
              </a:p>
              <a:p>
                <a:pPr marL="285750" indent="-285750">
                  <a:buFont typeface="Arial"/>
                  <a:buChar char="•"/>
                </a:pPr>
                <a:endParaRPr lang="en-IN" sz="2400" dirty="0">
                  <a:solidFill>
                    <a:srgbClr val="FFFFFF"/>
                  </a:solidFill>
                  <a:latin typeface="Times New Roman"/>
                  <a:cs typeface="Calibri" panose="020F0502020204030204"/>
                </a:endParaRPr>
              </a:p>
              <a:p>
                <a:endParaRPr lang="en-IN" sz="2400" dirty="0">
                  <a:solidFill>
                    <a:srgbClr val="FFFFFF"/>
                  </a:solidFill>
                  <a:latin typeface="Calibri"/>
                  <a:cs typeface="Calibri"/>
                </a:endParaRPr>
              </a:p>
              <a:p>
                <a:pPr marL="285750" indent="-285750">
                  <a:buFont typeface="Arial"/>
                  <a:buChar char="•"/>
                </a:pPr>
                <a:endParaRPr lang="en-IN" sz="2400" dirty="0">
                  <a:solidFill>
                    <a:srgbClr val="FFFFFF"/>
                  </a:solidFill>
                  <a:latin typeface="Times New Roman"/>
                  <a:cs typeface="Arial"/>
                </a:endParaRPr>
              </a:p>
              <a:p>
                <a:pPr marL="285750" indent="-285750">
                  <a:buFont typeface="Arial"/>
                  <a:buChar char="•"/>
                </a:pPr>
                <a:endParaRPr lang="en-IN" dirty="0">
                  <a:solidFill>
                    <a:srgbClr val="FFFFFF"/>
                  </a:solidFill>
                  <a:latin typeface="Times New Roman"/>
                  <a:cs typeface="Arial"/>
                </a:endParaRPr>
              </a:p>
            </p:txBody>
          </p:sp>
        </mc:Choice>
        <mc:Fallback xmlns="">
          <p:sp>
            <p:nvSpPr>
              <p:cNvPr id="2" name="TextBox 1">
                <a:extLst>
                  <a:ext uri="{FF2B5EF4-FFF2-40B4-BE49-F238E27FC236}">
                    <a16:creationId xmlns:a16="http://schemas.microsoft.com/office/drawing/2014/main" id="{7CAD599C-A362-B895-0CCD-74756391C6F5}"/>
                  </a:ext>
                </a:extLst>
              </p:cNvPr>
              <p:cNvSpPr txBox="1">
                <a:spLocks noRot="1" noChangeAspect="1" noMove="1" noResize="1" noEditPoints="1" noAdjustHandles="1" noChangeArrowheads="1" noChangeShapeType="1" noTextEdit="1"/>
              </p:cNvSpPr>
              <p:nvPr/>
            </p:nvSpPr>
            <p:spPr>
              <a:xfrm>
                <a:off x="684933" y="1447030"/>
                <a:ext cx="10354128" cy="5553059"/>
              </a:xfrm>
              <a:prstGeom prst="rect">
                <a:avLst/>
              </a:prstGeom>
              <a:blipFill>
                <a:blip r:embed="rId2"/>
                <a:stretch>
                  <a:fillRect l="-765" t="-87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8A9C3AEC-8929-41E4-AA28-48A29EE63F78}"/>
              </a:ext>
            </a:extLst>
          </p:cNvPr>
          <p:cNvCxnSpPr/>
          <p:nvPr/>
        </p:nvCxnSpPr>
        <p:spPr>
          <a:xfrm>
            <a:off x="8666922" y="2842591"/>
            <a:ext cx="36774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953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33F2F05-812C-43BA-9982-BBE265D121A5}"/>
              </a:ext>
            </a:extLst>
          </p:cNvPr>
          <p:cNvSpPr txBox="1"/>
          <p:nvPr/>
        </p:nvSpPr>
        <p:spPr>
          <a:xfrm>
            <a:off x="901430" y="1922281"/>
            <a:ext cx="10389140" cy="279885"/>
          </a:xfrm>
          <a:prstGeom prst="rect">
            <a:avLst/>
          </a:prstGeom>
          <a:noFill/>
        </p:spPr>
        <p:txBody>
          <a:bodyPr wrap="square" rtlCol="0">
            <a:spAutoFit/>
          </a:bodyPr>
          <a:lstStyle/>
          <a:p>
            <a:pPr marL="342900" indent="-342900">
              <a:lnSpc>
                <a:spcPts val="1200"/>
              </a:lnSpc>
              <a:spcAft>
                <a:spcPts val="1200"/>
              </a:spcAft>
              <a:buFont typeface="Arial" panose="020B0604020202020204" pitchFamily="34" charset="0"/>
              <a:buChar char="•"/>
            </a:pPr>
            <a:endParaRPr lang="en-IN" sz="2400" i="1"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50CB8BA-5605-5594-4838-2723B4A78B26}"/>
              </a:ext>
            </a:extLst>
          </p:cNvPr>
          <p:cNvSpPr txBox="1"/>
          <p:nvPr/>
        </p:nvSpPr>
        <p:spPr>
          <a:xfrm>
            <a:off x="943583" y="603115"/>
            <a:ext cx="7140102" cy="584775"/>
          </a:xfrm>
          <a:prstGeom prst="rect">
            <a:avLst/>
          </a:prstGeom>
          <a:noFill/>
        </p:spPr>
        <p:txBody>
          <a:bodyPr wrap="square" lIns="91440" tIns="45720" rIns="91440" bIns="45720" rtlCol="0" anchor="t">
            <a:spAutoFit/>
          </a:bodyPr>
          <a:lstStyle/>
          <a:p>
            <a:r>
              <a:rPr lang="en-US" sz="3200" b="1" dirty="0">
                <a:solidFill>
                  <a:schemeClr val="bg1"/>
                </a:solidFill>
                <a:latin typeface="Times New Roman"/>
                <a:cs typeface="Times New Roman"/>
              </a:rPr>
              <a:t>Trajectory Optimization</a:t>
            </a:r>
            <a:endParaRPr lang="en-IN" sz="2800" b="1" dirty="0">
              <a:solidFill>
                <a:schemeClr val="bg1"/>
              </a:solidFill>
              <a:latin typeface="Times New Roman"/>
              <a:cs typeface="Times New Roman"/>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96D36AF-52A7-DD06-61C6-ACE20109B671}"/>
                  </a:ext>
                </a:extLst>
              </p:cNvPr>
              <p:cNvSpPr txBox="1"/>
              <p:nvPr/>
            </p:nvSpPr>
            <p:spPr>
              <a:xfrm>
                <a:off x="901430" y="1354661"/>
                <a:ext cx="10389140" cy="9408217"/>
              </a:xfrm>
              <a:prstGeom prst="rect">
                <a:avLst/>
              </a:prstGeom>
              <a:noFill/>
            </p:spPr>
            <p:txBody>
              <a:bodyPr wrap="square" lIns="91440" tIns="45720" rIns="91440" bIns="45720" rtlCol="0" anchor="t">
                <a:spAutoFit/>
              </a:bodyPr>
              <a:lstStyle/>
              <a:p>
                <a:r>
                  <a:rPr lang="en-IN" sz="2400" b="1" dirty="0">
                    <a:solidFill>
                      <a:schemeClr val="bg1"/>
                    </a:solidFill>
                    <a:latin typeface="Times New Roman" panose="02020603050405020304" pitchFamily="18" charset="0"/>
                    <a:cs typeface="Times New Roman" panose="02020603050405020304" pitchFamily="18" charset="0"/>
                  </a:rPr>
                  <a:t>Objective: </a:t>
                </a:r>
              </a:p>
              <a:p>
                <a:r>
                  <a:rPr lang="en-IN" sz="2400" dirty="0">
                    <a:solidFill>
                      <a:schemeClr val="bg1"/>
                    </a:solidFill>
                    <a:latin typeface="Times New Roman" panose="02020603050405020304" pitchFamily="18" charset="0"/>
                    <a:cs typeface="Times New Roman" panose="02020603050405020304" pitchFamily="18" charset="0"/>
                  </a:rPr>
                  <a:t>	To generate smooth and feasible trajectories out of generated paths </a:t>
                </a:r>
              </a:p>
              <a:p>
                <a:pPr marL="285750" indent="-285750">
                  <a:buFont typeface="Arial"/>
                  <a:buChar char="•"/>
                </a:pPr>
                <a:r>
                  <a:rPr lang="en-IN" sz="2400" dirty="0">
                    <a:solidFill>
                      <a:schemeClr val="bg1"/>
                    </a:solidFill>
                    <a:latin typeface="Times New Roman" panose="02020603050405020304" pitchFamily="18" charset="0"/>
                    <a:cs typeface="Times New Roman" panose="02020603050405020304" pitchFamily="18" charset="0"/>
                  </a:rPr>
                  <a:t>Discrete paths are converted to trajectories by assigning a time for each waypoints in the path.</a:t>
                </a:r>
              </a:p>
              <a:p>
                <a:pPr marL="285750" indent="-285750">
                  <a:buFont typeface="Arial"/>
                  <a:buChar char="•"/>
                </a:pPr>
                <a:r>
                  <a:rPr lang="en-IN" sz="2400" dirty="0">
                    <a:solidFill>
                      <a:schemeClr val="bg1"/>
                    </a:solidFill>
                    <a:latin typeface="Times New Roman" panose="02020603050405020304" pitchFamily="18" charset="0"/>
                    <a:cs typeface="Times New Roman" panose="02020603050405020304" pitchFamily="18" charset="0"/>
                  </a:rPr>
                  <a:t>The objective function of the optimization problem is: </a:t>
                </a:r>
              </a:p>
              <a:p>
                <a:pPr/>
                <a14:m>
                  <m:oMathPara xmlns:m="http://schemas.openxmlformats.org/officeDocument/2006/math">
                    <m:oMathParaPr>
                      <m:jc m:val="centerGroup"/>
                    </m:oMathParaPr>
                    <m:oMath xmlns:m="http://schemas.openxmlformats.org/officeDocument/2006/math">
                      <m:r>
                        <m:rPr>
                          <m:sty m:val="p"/>
                        </m:rPr>
                        <a:rPr lang="en-US" sz="24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minimize</m:t>
                      </m:r>
                      <m:r>
                        <a:rPr lang="en-US" sz="24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𝑁</m:t>
                          </m:r>
                        </m:sup>
                      </m:sSubSup>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d>
                        <m:d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𝐻</m:t>
                              </m:r>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m:t>
                              </m:r>
                            </m:sup>
                          </m:sSubSup>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Δ</m:t>
                          </m:r>
                          <m:sSubSup>
                            <m:sSubSup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𝑢</m:t>
                              </m:r>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up>
                              <m:sSup>
                                <m:sSup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e>
                                <m:sup>
                                  <m:r>
                                    <m:rPr>
                                      <m:sty m:val="p"/>
                                    </m:rP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T</m:t>
                                  </m:r>
                                </m:sup>
                              </m:sSup>
                            </m:sup>
                          </m:sSubSup>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𝑃</m:t>
                          </m:r>
                          <m:r>
                            <m:rPr>
                              <m:sty m:val="p"/>
                            </m:rP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Δ</m:t>
                          </m:r>
                          <m:sSubSup>
                            <m:sSubSup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𝑢</m:t>
                              </m:r>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up>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sup>
                          </m:sSubSup>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𝐻</m:t>
                              </m:r>
                            </m:sup>
                          </m:sSubSup>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sSubSup>
                            <m:sSubSup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acc>
                                <m:accPr>
                                  <m:chr m:val="̂"/>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𝑧</m:t>
                                  </m:r>
                                </m:e>
                              </m:acc>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up>
                              <m:sSup>
                                <m:sSup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e>
                                <m:sup>
                                  <m:r>
                                    <m:rPr>
                                      <m:sty m:val="p"/>
                                    </m:rP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T</m:t>
                                  </m:r>
                                </m:sup>
                              </m:sSup>
                            </m:sup>
                          </m:sSubSup>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𝑄</m:t>
                          </m:r>
                          <m:sSubSup>
                            <m:sSubSup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acc>
                                <m:accPr>
                                  <m:chr m:val="̂"/>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𝑧</m:t>
                                  </m:r>
                                </m:e>
                              </m:acc>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up>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sup>
                          </m:sSubSup>
                        </m:e>
                      </m:d>
                    </m:oMath>
                  </m:oMathPara>
                </a14:m>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a:buChar char="•"/>
                </a:pPr>
                <a:r>
                  <a:rPr lang="en-IN" sz="2400" dirty="0">
                    <a:solidFill>
                      <a:schemeClr val="bg1"/>
                    </a:solidFill>
                    <a:latin typeface="Times New Roman" panose="02020603050405020304" pitchFamily="18" charset="0"/>
                    <a:cs typeface="Times New Roman" panose="02020603050405020304" pitchFamily="18" charset="0"/>
                  </a:rPr>
                  <a:t>The constraints are:</a:t>
                </a:r>
              </a:p>
              <a:p>
                <a:pPr lvl="1"/>
                <a14:m>
                  <m:oMathPara xmlns:m="http://schemas.openxmlformats.org/officeDocument/2006/math">
                    <m:oMathParaPr>
                      <m:jc m:val="centerGroup"/>
                    </m:oMathParaPr>
                    <m:oMath xmlns:m="http://schemas.openxmlformats.org/officeDocument/2006/math">
                      <m:sSubSup>
                        <m:sSubSupPr>
                          <m:ctrlPr>
                            <a:rPr lang="en-IN" sz="20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𝑧</m:t>
                          </m:r>
                        </m:e>
                        <m:sub>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up>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0</m:t>
                          </m:r>
                        </m:sup>
                      </m:sSubSup>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𝑠</m:t>
                          </m:r>
                        </m:e>
                        <m:sub>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𝑧</m:t>
                          </m:r>
                        </m:e>
                        <m:sub>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up>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𝐻</m:t>
                          </m:r>
                        </m:sup>
                      </m:sSubSup>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𝑔</m:t>
                          </m:r>
                        </m:e>
                        <m:sub>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Sub>
                      <m:box>
                        <m:box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boxPr>
                        <m:e>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e>
                      </m:box>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oMath>
                  </m:oMathPara>
                </a14:m>
                <a:endParaRPr lang="en-IN" sz="2000" dirty="0">
                  <a:solidFill>
                    <a:schemeClr val="bg1"/>
                  </a:solidFill>
                  <a:effectLst/>
                  <a:latin typeface="Georgia" panose="02040502050405020303" pitchFamily="18" charset="0"/>
                  <a:ea typeface="Calibri" panose="020F0502020204030204" pitchFamily="34" charset="0"/>
                  <a:cs typeface="Times New Roman" panose="02020603050405020304" pitchFamily="18" charset="0"/>
                </a:endParaRPr>
              </a:p>
              <a:p>
                <a:pPr lvl="1"/>
                <a14:m>
                  <m:oMathPara xmlns:m="http://schemas.openxmlformats.org/officeDocument/2006/math">
                    <m:oMathParaPr>
                      <m:jc m:val="centerGroup"/>
                    </m:oMathParaPr>
                    <m:oMath xmlns:m="http://schemas.openxmlformats.org/officeDocument/2006/math">
                      <m:sSubSup>
                        <m:sSubSupPr>
                          <m:ctrlPr>
                            <a:rPr lang="en-IN" sz="20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𝑧</m:t>
                          </m:r>
                        </m:e>
                        <m:sub>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up>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m:t>
                          </m:r>
                        </m:sup>
                      </m:sSubSup>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𝑓</m:t>
                      </m:r>
                      <m:d>
                        <m:d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𝑧</m:t>
                              </m:r>
                            </m:e>
                            <m:sub>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up>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sup>
                          </m:sSubSup>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𝑢</m:t>
                              </m:r>
                            </m:e>
                            <m:sub>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up>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sup>
                          </m:sSubSup>
                        </m:e>
                      </m:d>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box>
                        <m:box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boxPr>
                        <m:e>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e>
                      </m:box>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oMath>
                  </m:oMathPara>
                </a14:m>
                <a:endParaRPr lang="en-IN" sz="2000" dirty="0">
                  <a:solidFill>
                    <a:schemeClr val="bg1"/>
                  </a:solidFill>
                  <a:effectLst/>
                  <a:latin typeface="Georgia" panose="02040502050405020303" pitchFamily="18" charset="0"/>
                  <a:ea typeface="Calibri" panose="020F0502020204030204" pitchFamily="34" charset="0"/>
                  <a:cs typeface="Times New Roman" panose="02020603050405020304" pitchFamily="18" charset="0"/>
                </a:endParaRPr>
              </a:p>
              <a:p>
                <a:pPr lvl="1"/>
                <a14:m>
                  <m:oMathPara xmlns:m="http://schemas.openxmlformats.org/officeDocument/2006/math">
                    <m:oMathParaPr>
                      <m:jc m:val="centerGroup"/>
                    </m:oMathParaPr>
                    <m:oMath xmlns:m="http://schemas.openxmlformats.org/officeDocument/2006/math">
                      <m:r>
                        <m:rPr>
                          <m:sty m:val="p"/>
                        </m:rPr>
                        <a:rPr lang="en-US" sz="20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pos</m:t>
                      </m:r>
                      <m:r>
                        <a:rPr lang="en-US" sz="20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𝑧</m:t>
                              </m:r>
                            </m:e>
                            <m:sub>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up>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sup>
                          </m:sSubSup>
                        </m:e>
                      </m:d>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𝒮</m:t>
                          </m:r>
                        </m:e>
                        <m:sub>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up>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sup>
                      </m:sSubSup>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box>
                        <m:box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boxPr>
                        <m:e>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e>
                      </m:box>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oMath>
                  </m:oMathPara>
                </a14:m>
                <a:endParaRPr lang="en-IN" sz="2000" dirty="0">
                  <a:solidFill>
                    <a:schemeClr val="bg1"/>
                  </a:solidFill>
                  <a:effectLst/>
                  <a:latin typeface="Georgia" panose="02040502050405020303" pitchFamily="18" charset="0"/>
                  <a:ea typeface="Calibri" panose="020F0502020204030204" pitchFamily="34" charset="0"/>
                  <a:cs typeface="Times New Roman" panose="02020603050405020304" pitchFamily="18" charset="0"/>
                </a:endParaRPr>
              </a:p>
              <a:p>
                <a:pPr lvl="1"/>
                <a14:m>
                  <m:oMathPara xmlns:m="http://schemas.openxmlformats.org/officeDocument/2006/math">
                    <m:oMathParaPr>
                      <m:jc m:val="centerGroup"/>
                    </m:oMathParaPr>
                    <m:oMath xmlns:m="http://schemas.openxmlformats.org/officeDocument/2006/math">
                      <m:sSubSup>
                        <m:sSubSupPr>
                          <m:ctrlPr>
                            <a:rPr lang="en-IN" sz="20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𝑢</m:t>
                          </m:r>
                        </m:e>
                        <m:sub>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up>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sup>
                      </m:sSubSup>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𝒰</m:t>
                          </m:r>
                        </m:e>
                        <m:sub>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box>
                        <m:box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boxPr>
                        <m:e>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e>
                      </m:box>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oMath>
                  </m:oMathPara>
                </a14:m>
                <a:endParaRPr lang="en-IN" sz="2000" dirty="0">
                  <a:solidFill>
                    <a:schemeClr val="bg1"/>
                  </a:solidFill>
                  <a:effectLst/>
                  <a:latin typeface="Georgia" panose="02040502050405020303" pitchFamily="18" charset="0"/>
                  <a:ea typeface="Calibri" panose="020F0502020204030204" pitchFamily="34" charset="0"/>
                  <a:cs typeface="Times New Roman" panose="02020603050405020304" pitchFamily="18" charset="0"/>
                </a:endParaRPr>
              </a:p>
              <a:p>
                <a:pPr lvl="1"/>
                <a14:m>
                  <m:oMathPara xmlns:m="http://schemas.openxmlformats.org/officeDocument/2006/math">
                    <m:oMathParaPr>
                      <m:jc m:val="centerGroup"/>
                    </m:oMathParaPr>
                    <m:oMath xmlns:m="http://schemas.openxmlformats.org/officeDocument/2006/math">
                      <m:d>
                        <m:dPr>
                          <m:begChr m:val="∥"/>
                          <m:endChr m:val="∥"/>
                          <m:ctrlPr>
                            <a:rPr lang="en-IN" sz="20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pos</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𝑧</m:t>
                                  </m:r>
                                </m:e>
                                <m:sub>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e>
                                    <m: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m:t>
                                      </m:r>
                                    </m:sub>
                                  </m:sSub>
                                </m:sub>
                                <m:sup>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sup>
                              </m:sSubSup>
                            </m:e>
                          </m:d>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pos</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𝑧</m:t>
                                  </m:r>
                                </m:e>
                                <m:sub>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e>
                                    <m: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m:t>
                                      </m:r>
                                    </m:sub>
                                  </m:sSub>
                                </m:sub>
                                <m:sup>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sup>
                              </m:sSubSup>
                            </m:e>
                          </m:d>
                        </m:e>
                      </m:d>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m:t>
                          </m:r>
                        </m:e>
                        <m:sub>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e>
                            <m: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m:t>
                              </m:r>
                            </m:sub>
                          </m:sSub>
                        </m:sub>
                      </m:s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m:t>
                          </m:r>
                        </m:e>
                        <m:sub>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e>
                            <m: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m:t>
                              </m:r>
                            </m:sub>
                          </m:sSub>
                        </m:sub>
                      </m:s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e>
                        <m: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e>
                        <m: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e>
                        <m: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e>
                        <m: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m:t>
                          </m:r>
                        </m:sub>
                      </m:sSub>
                    </m:oMath>
                  </m:oMathPara>
                </a14:m>
                <a:endParaRPr lang="en-IN" sz="2000" dirty="0">
                  <a:solidFill>
                    <a:schemeClr val="bg1"/>
                  </a:solidFill>
                  <a:effectLst/>
                  <a:latin typeface="Georgia" panose="02040502050405020303" pitchFamily="18" charset="0"/>
                  <a:ea typeface="Calibri" panose="020F0502020204030204" pitchFamily="34" charset="0"/>
                  <a:cs typeface="Times New Roman" panose="02020603050405020304" pitchFamily="18" charset="0"/>
                </a:endParaRPr>
              </a:p>
              <a:p>
                <a:pPr marL="742950" lvl="1" indent="-285750">
                  <a:buFont typeface="Arial"/>
                  <a:buChar char="•"/>
                </a:pPr>
                <a:endParaRPr lang="en-IN" sz="1800" dirty="0">
                  <a:solidFill>
                    <a:schemeClr val="bg1"/>
                  </a:solidFill>
                  <a:effectLst/>
                  <a:latin typeface="Georgia" panose="02040502050405020303" pitchFamily="18" charset="0"/>
                  <a:ea typeface="Calibri" panose="020F0502020204030204" pitchFamily="34" charset="0"/>
                  <a:cs typeface="Times New Roman" panose="02020603050405020304" pitchFamily="18" charset="0"/>
                </a:endParaRPr>
              </a:p>
              <a:p>
                <a:pPr marL="742950" lvl="1" indent="-285750">
                  <a:buFont typeface="Arial"/>
                  <a:buChar char="•"/>
                </a:pPr>
                <a:endParaRPr lang="en-IN" sz="1800" dirty="0">
                  <a:solidFill>
                    <a:schemeClr val="bg1"/>
                  </a:solidFill>
                  <a:effectLst/>
                  <a:latin typeface="Georgia" panose="02040502050405020303" pitchFamily="18" charset="0"/>
                  <a:ea typeface="Calibri" panose="020F0502020204030204" pitchFamily="34" charset="0"/>
                  <a:cs typeface="Times New Roman" panose="02020603050405020304" pitchFamily="18" charset="0"/>
                </a:endParaRPr>
              </a:p>
              <a:p>
                <a:pPr marL="742950" lvl="1" indent="-285750">
                  <a:buFont typeface="Arial"/>
                  <a:buChar char="•"/>
                </a:pPr>
                <a:endParaRPr lang="en-IN" sz="1800" dirty="0">
                  <a:solidFill>
                    <a:schemeClr val="bg1"/>
                  </a:solidFill>
                  <a:effectLst/>
                  <a:latin typeface="Georgia" panose="02040502050405020303" pitchFamily="18" charset="0"/>
                  <a:ea typeface="Calibri" panose="020F0502020204030204" pitchFamily="34" charset="0"/>
                  <a:cs typeface="Times New Roman" panose="02020603050405020304" pitchFamily="18" charset="0"/>
                </a:endParaRPr>
              </a:p>
              <a:p>
                <a:pPr marL="742950" lvl="1" indent="-285750">
                  <a:buFont typeface="Arial"/>
                  <a:buChar char="•"/>
                </a:pPr>
                <a:endParaRPr lang="en-IN" sz="1800" dirty="0">
                  <a:solidFill>
                    <a:schemeClr val="bg1"/>
                  </a:solidFill>
                  <a:effectLst/>
                  <a:latin typeface="Georgia" panose="02040502050405020303" pitchFamily="18" charset="0"/>
                  <a:ea typeface="Calibri" panose="020F0502020204030204" pitchFamily="34" charset="0"/>
                  <a:cs typeface="Times New Roman" panose="02020603050405020304" pitchFamily="18" charset="0"/>
                </a:endParaRPr>
              </a:p>
              <a:p>
                <a:pPr marL="742950" lvl="1" indent="-285750">
                  <a:buFont typeface="Arial"/>
                  <a:buChar char="•"/>
                </a:pPr>
                <a:endParaRPr lang="en-IN" dirty="0">
                  <a:solidFill>
                    <a:schemeClr val="bg1"/>
                  </a:solidFill>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buFont typeface="Arial"/>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a:buChar char="•"/>
                </a:pPr>
                <a:endParaRPr lang="en-IN" dirty="0">
                  <a:solidFill>
                    <a:schemeClr val="bg1"/>
                  </a:solidFill>
                  <a:latin typeface="Times New Roman" panose="02020603050405020304" pitchFamily="18" charset="0"/>
                  <a:cs typeface="Times New Roman" panose="02020603050405020304" pitchFamily="18" charset="0"/>
                </a:endParaRPr>
              </a:p>
              <a:p>
                <a:pPr marL="285750" indent="-285750">
                  <a:buFont typeface="Arial,Sans-Serif"/>
                  <a:buChar char="•"/>
                </a:pPr>
                <a:endParaRPr lang="en-IN" sz="2400" dirty="0">
                  <a:solidFill>
                    <a:schemeClr val="bg1"/>
                  </a:solidFill>
                  <a:latin typeface="Times New Roman" panose="02020603050405020304" pitchFamily="18" charset="0"/>
                  <a:cs typeface="Times New Roman" panose="02020603050405020304" pitchFamily="18" charset="0"/>
                </a:endParaRPr>
              </a:p>
              <a:p>
                <a:pPr>
                  <a:lnSpc>
                    <a:spcPts val="1200"/>
                  </a:lnSpc>
                  <a:spcAft>
                    <a:spcPts val="1200"/>
                  </a:spcAft>
                </a:pPr>
                <a:endParaRPr lang="en-IN" sz="2400" i="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696D36AF-52A7-DD06-61C6-ACE20109B671}"/>
                  </a:ext>
                </a:extLst>
              </p:cNvPr>
              <p:cNvSpPr txBox="1">
                <a:spLocks noRot="1" noChangeAspect="1" noMove="1" noResize="1" noEditPoints="1" noAdjustHandles="1" noChangeArrowheads="1" noChangeShapeType="1" noTextEdit="1"/>
              </p:cNvSpPr>
              <p:nvPr/>
            </p:nvSpPr>
            <p:spPr>
              <a:xfrm>
                <a:off x="901430" y="1354661"/>
                <a:ext cx="10389140" cy="9408217"/>
              </a:xfrm>
              <a:prstGeom prst="rect">
                <a:avLst/>
              </a:prstGeom>
              <a:blipFill>
                <a:blip r:embed="rId2"/>
                <a:stretch>
                  <a:fillRect l="-939" t="-518"/>
                </a:stretch>
              </a:blipFill>
            </p:spPr>
            <p:txBody>
              <a:bodyPr/>
              <a:lstStyle/>
              <a:p>
                <a:r>
                  <a:rPr lang="en-US">
                    <a:noFill/>
                  </a:rPr>
                  <a:t> </a:t>
                </a:r>
              </a:p>
            </p:txBody>
          </p:sp>
        </mc:Fallback>
      </mc:AlternateContent>
    </p:spTree>
    <p:extLst>
      <p:ext uri="{BB962C8B-B14F-4D97-AF65-F5344CB8AC3E}">
        <p14:creationId xmlns:p14="http://schemas.microsoft.com/office/powerpoint/2010/main" val="458133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6AB309-E070-4EF6-851B-ED292E91C3C0}"/>
              </a:ext>
            </a:extLst>
          </p:cNvPr>
          <p:cNvSpPr txBox="1"/>
          <p:nvPr/>
        </p:nvSpPr>
        <p:spPr>
          <a:xfrm>
            <a:off x="943583" y="603115"/>
            <a:ext cx="714010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Prioritized Trajectory Optimization</a:t>
            </a:r>
            <a:endParaRPr lang="en-IN" sz="2800" b="1"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3F2F05-812C-43BA-9982-BBE265D121A5}"/>
                  </a:ext>
                </a:extLst>
              </p:cNvPr>
              <p:cNvSpPr txBox="1"/>
              <p:nvPr/>
            </p:nvSpPr>
            <p:spPr>
              <a:xfrm>
                <a:off x="901430" y="1630007"/>
                <a:ext cx="10389140" cy="6083845"/>
              </a:xfrm>
              <a:prstGeom prst="rect">
                <a:avLst/>
              </a:prstGeom>
              <a:noFill/>
            </p:spPr>
            <p:txBody>
              <a:bodyPr wrap="square" lIns="91440" tIns="45720" rIns="91440" bIns="45720" rtlCol="0" anchor="t">
                <a:spAutoFit/>
              </a:bodyPr>
              <a:lstStyle/>
              <a:p>
                <a:r>
                  <a:rPr lang="en-US" sz="2400" b="1" dirty="0">
                    <a:solidFill>
                      <a:srgbClr val="FFFFFF"/>
                    </a:solidFill>
                    <a:latin typeface="Times New Roman" panose="02020603050405020304" pitchFamily="18" charset="0"/>
                    <a:cs typeface="Times New Roman" panose="02020603050405020304" pitchFamily="18" charset="0"/>
                  </a:rPr>
                  <a:t>Objective: </a:t>
                </a:r>
              </a:p>
              <a:p>
                <a:r>
                  <a:rPr lang="en-US" sz="2400" dirty="0">
                    <a:solidFill>
                      <a:srgbClr val="FFFFFF"/>
                    </a:solidFill>
                    <a:latin typeface="Times New Roman" panose="02020603050405020304" pitchFamily="18" charset="0"/>
                    <a:cs typeface="Times New Roman" panose="02020603050405020304" pitchFamily="18" charset="0"/>
                  </a:rPr>
                  <a:t>	To increase probability of obtaining optimal solutions by reducing the chances for obtaining infeasible solutions.</a:t>
                </a:r>
              </a:p>
              <a:p>
                <a:pPr marL="285750" indent="-285750">
                  <a:buFont typeface="Arial"/>
                  <a:buChar char="•"/>
                </a:pPr>
                <a:endParaRPr lang="en-IN" sz="2400" dirty="0">
                  <a:solidFill>
                    <a:schemeClr val="bg1"/>
                  </a:solidFill>
                  <a:latin typeface="Times New Roman" panose="02020603050405020304" pitchFamily="18" charset="0"/>
                  <a:ea typeface="+mn-lt"/>
                  <a:cs typeface="Times New Roman" panose="02020603050405020304" pitchFamily="18" charset="0"/>
                </a:endParaRPr>
              </a:p>
              <a:p>
                <a:pPr marL="285750" indent="-285750">
                  <a:buFont typeface="Arial"/>
                  <a:buChar char="•"/>
                </a:pPr>
                <a:r>
                  <a:rPr lang="en-IN" sz="2400" dirty="0">
                    <a:solidFill>
                      <a:schemeClr val="bg1"/>
                    </a:solidFill>
                    <a:latin typeface="Times New Roman" panose="02020603050405020304" pitchFamily="18" charset="0"/>
                    <a:ea typeface="+mn-lt"/>
                    <a:cs typeface="Times New Roman" panose="02020603050405020304" pitchFamily="18" charset="0"/>
                  </a:rPr>
                  <a:t>Priority-based optimization of the trajectories based on grouping of robots and priority assignment to these groups of robots.</a:t>
                </a:r>
              </a:p>
              <a:p>
                <a:pPr marL="285750" indent="-285750">
                  <a:buFont typeface="Arial"/>
                  <a:buChar char="•"/>
                </a:pPr>
                <a:endParaRPr lang="en-IN" sz="2400" dirty="0">
                  <a:solidFill>
                    <a:schemeClr val="bg1"/>
                  </a:solidFill>
                  <a:latin typeface="Times New Roman" panose="02020603050405020304" pitchFamily="18" charset="0"/>
                  <a:ea typeface="+mn-lt"/>
                  <a:cs typeface="Times New Roman" panose="02020603050405020304" pitchFamily="18" charset="0"/>
                </a:endParaRPr>
              </a:p>
              <a:p>
                <a:pPr marL="285750" indent="-285750">
                  <a:buFont typeface="Arial"/>
                  <a:buChar char="•"/>
                </a:pPr>
                <a:r>
                  <a:rPr lang="en-IN" sz="2400" dirty="0">
                    <a:solidFill>
                      <a:schemeClr val="bg1"/>
                    </a:solidFill>
                    <a:latin typeface="Times New Roman" panose="02020603050405020304" pitchFamily="18" charset="0"/>
                    <a:ea typeface="+mn-lt"/>
                    <a:cs typeface="Times New Roman" panose="02020603050405020304" pitchFamily="18" charset="0"/>
                  </a:rPr>
                  <a:t>The robot team is subdivided into triples based on the inter-robot constraint </a:t>
                </a:r>
              </a:p>
              <a:p>
                <a:pPr marL="285750" indent="-285750">
                  <a:buFont typeface="Arial"/>
                  <a:buChar char="•"/>
                </a:pPr>
                <a:endParaRPr lang="en-IN" sz="2400" dirty="0">
                  <a:solidFill>
                    <a:schemeClr val="bg1"/>
                  </a:solidFill>
                  <a:latin typeface="Times New Roman" panose="02020603050405020304" pitchFamily="18" charset="0"/>
                  <a:ea typeface="+mn-lt"/>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IN" sz="20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pos</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𝑟</m:t>
                                  </m:r>
                                </m:e>
                                <m:sub>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𝑎</m:t>
                                  </m:r>
                                </m:sub>
                                <m:sup>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sup>
                              </m:sSubSup>
                            </m:e>
                          </m:d>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pos</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𝑟</m:t>
                                  </m:r>
                                </m:e>
                                <m:sub>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𝑏</m:t>
                                  </m:r>
                                </m:sub>
                                <m:sup>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sup>
                              </m:sSubSup>
                            </m:e>
                          </m:d>
                        </m:e>
                      </m:d>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𝐷</m:t>
                          </m:r>
                        </m:e>
                        <m:sub>
                          <m:r>
                            <m:rPr>
                              <m:nor/>
                            </m:rP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m:t>th</m:t>
                          </m:r>
                          <m:r>
                            <m:rPr>
                              <m:nor/>
                            </m:rPr>
                            <a:rPr lang="en-US"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m:t> </m:t>
                          </m:r>
                        </m:sub>
                      </m:s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𝑎</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𝑏</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e>
                            <m: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e>
                            <m: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e>
                            <m: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3</m:t>
                              </m:r>
                            </m:sub>
                          </m:sSub>
                        </m:e>
                      </m:d>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𝑏</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𝑎</m:t>
                      </m:r>
                    </m:oMath>
                  </m:oMathPara>
                </a14:m>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IN" sz="2400" dirty="0">
                    <a:solidFill>
                      <a:schemeClr val="bg1"/>
                    </a:solidFill>
                    <a:latin typeface="Times New Roman" panose="02020603050405020304" pitchFamily="18" charset="0"/>
                    <a:ea typeface="+mn-lt"/>
                    <a:cs typeface="Times New Roman" panose="02020603050405020304" pitchFamily="18" charset="0"/>
                  </a:rPr>
                  <a:t>			where </a:t>
                </a:r>
                <a:r>
                  <a:rPr lang="en-IN" sz="2400" dirty="0" err="1">
                    <a:solidFill>
                      <a:schemeClr val="bg1"/>
                    </a:solidFill>
                    <a:latin typeface="Times New Roman" panose="02020603050405020304" pitchFamily="18" charset="0"/>
                    <a:ea typeface="+mn-lt"/>
                    <a:cs typeface="Times New Roman" panose="02020603050405020304" pitchFamily="18" charset="0"/>
                  </a:rPr>
                  <a:t>D</a:t>
                </a:r>
                <a:r>
                  <a:rPr lang="en-IN" sz="2400" baseline="-25000" dirty="0" err="1">
                    <a:solidFill>
                      <a:schemeClr val="bg1"/>
                    </a:solidFill>
                    <a:latin typeface="Times New Roman" panose="02020603050405020304" pitchFamily="18" charset="0"/>
                    <a:ea typeface="+mn-lt"/>
                    <a:cs typeface="Times New Roman" panose="02020603050405020304" pitchFamily="18" charset="0"/>
                  </a:rPr>
                  <a:t>th</a:t>
                </a:r>
                <a:r>
                  <a:rPr lang="en-IN" sz="2400" baseline="-25000" dirty="0">
                    <a:solidFill>
                      <a:schemeClr val="bg1"/>
                    </a:solidFill>
                    <a:latin typeface="Times New Roman" panose="02020603050405020304" pitchFamily="18" charset="0"/>
                    <a:ea typeface="+mn-lt"/>
                    <a:cs typeface="Times New Roman" panose="02020603050405020304" pitchFamily="18" charset="0"/>
                  </a:rPr>
                  <a:t> </a:t>
                </a:r>
                <a:r>
                  <a:rPr lang="en-IN" sz="2400" dirty="0">
                    <a:solidFill>
                      <a:schemeClr val="bg1"/>
                    </a:solidFill>
                    <a:latin typeface="Times New Roman" panose="02020603050405020304" pitchFamily="18" charset="0"/>
                    <a:ea typeface="+mn-lt"/>
                    <a:cs typeface="Times New Roman" panose="02020603050405020304" pitchFamily="18" charset="0"/>
                  </a:rPr>
                  <a:t> = √2 D</a:t>
                </a:r>
              </a:p>
              <a:p>
                <a:r>
                  <a:rPr lang="en-IN" sz="2400" dirty="0">
                    <a:solidFill>
                      <a:schemeClr val="bg1"/>
                    </a:solidFill>
                    <a:latin typeface="Times New Roman" panose="02020603050405020304" pitchFamily="18" charset="0"/>
                    <a:ea typeface="+mn-lt"/>
                    <a:cs typeface="Times New Roman" panose="02020603050405020304" pitchFamily="18" charset="0"/>
                  </a:rPr>
                  <a:t>	and added to a list.</a:t>
                </a:r>
              </a:p>
              <a:p>
                <a:endParaRPr lang="en-IN" sz="2400" dirty="0">
                  <a:solidFill>
                    <a:schemeClr val="bg1"/>
                  </a:solidFill>
                  <a:latin typeface="Times New Roman" panose="02020603050405020304" pitchFamily="18" charset="0"/>
                  <a:ea typeface="+mn-lt"/>
                  <a:cs typeface="Times New Roman" panose="02020603050405020304" pitchFamily="18" charset="0"/>
                </a:endParaRPr>
              </a:p>
              <a:p>
                <a:pPr marL="285750" indent="-285750">
                  <a:buFont typeface="Arial"/>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a:buChar char="•"/>
                </a:pPr>
                <a:endParaRPr lang="en-IN" dirty="0">
                  <a:solidFill>
                    <a:schemeClr val="bg1"/>
                  </a:solidFill>
                  <a:latin typeface="Times New Roman" panose="02020603050405020304" pitchFamily="18" charset="0"/>
                  <a:cs typeface="Times New Roman" panose="02020603050405020304" pitchFamily="18" charset="0"/>
                </a:endParaRPr>
              </a:p>
              <a:p>
                <a:pPr marL="285750" indent="-285750">
                  <a:buFont typeface="Arial,Sans-Serif"/>
                  <a:buChar char="•"/>
                </a:pPr>
                <a:endParaRPr lang="en-IN" sz="2400" dirty="0">
                  <a:solidFill>
                    <a:schemeClr val="bg1"/>
                  </a:solidFill>
                  <a:latin typeface="Times New Roman" panose="02020603050405020304" pitchFamily="18" charset="0"/>
                  <a:cs typeface="Times New Roman" panose="02020603050405020304" pitchFamily="18" charset="0"/>
                </a:endParaRPr>
              </a:p>
              <a:p>
                <a:pPr>
                  <a:lnSpc>
                    <a:spcPts val="1200"/>
                  </a:lnSpc>
                  <a:spcAft>
                    <a:spcPts val="1200"/>
                  </a:spcAft>
                </a:pPr>
                <a:endParaRPr lang="en-IN" sz="2400" i="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733F2F05-812C-43BA-9982-BBE265D121A5}"/>
                  </a:ext>
                </a:extLst>
              </p:cNvPr>
              <p:cNvSpPr txBox="1">
                <a:spLocks noRot="1" noChangeAspect="1" noMove="1" noResize="1" noEditPoints="1" noAdjustHandles="1" noChangeArrowheads="1" noChangeShapeType="1" noTextEdit="1"/>
              </p:cNvSpPr>
              <p:nvPr/>
            </p:nvSpPr>
            <p:spPr>
              <a:xfrm>
                <a:off x="901430" y="1630007"/>
                <a:ext cx="10389140" cy="6083845"/>
              </a:xfrm>
              <a:prstGeom prst="rect">
                <a:avLst/>
              </a:prstGeom>
              <a:blipFill>
                <a:blip r:embed="rId2"/>
                <a:stretch>
                  <a:fillRect l="-939" t="-802"/>
                </a:stretch>
              </a:blipFill>
            </p:spPr>
            <p:txBody>
              <a:bodyPr/>
              <a:lstStyle/>
              <a:p>
                <a:r>
                  <a:rPr lang="en-US">
                    <a:noFill/>
                  </a:rPr>
                  <a:t> </a:t>
                </a:r>
              </a:p>
            </p:txBody>
          </p:sp>
        </mc:Fallback>
      </mc:AlternateContent>
    </p:spTree>
    <p:extLst>
      <p:ext uri="{BB962C8B-B14F-4D97-AF65-F5344CB8AC3E}">
        <p14:creationId xmlns:p14="http://schemas.microsoft.com/office/powerpoint/2010/main" val="3999208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0157D0-2E41-8A66-0391-1228D05D0790}"/>
              </a:ext>
            </a:extLst>
          </p:cNvPr>
          <p:cNvSpPr txBox="1"/>
          <p:nvPr/>
        </p:nvSpPr>
        <p:spPr>
          <a:xfrm>
            <a:off x="608784" y="1561624"/>
            <a:ext cx="5762199"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IN" sz="2400" dirty="0">
                <a:solidFill>
                  <a:schemeClr val="bg1"/>
                </a:solidFill>
                <a:latin typeface="Times New Roman"/>
                <a:cs typeface="Times New Roman"/>
              </a:rPr>
              <a:t>Priority assignment to groups is based on the frequency of a triple in the list. </a:t>
            </a:r>
          </a:p>
          <a:p>
            <a:pPr marL="285750" indent="-285750">
              <a:buFont typeface="Arial"/>
              <a:buChar char="•"/>
            </a:pPr>
            <a:r>
              <a:rPr lang="en-IN" sz="2400" dirty="0">
                <a:solidFill>
                  <a:schemeClr val="bg1"/>
                </a:solidFill>
                <a:latin typeface="Times New Roman"/>
                <a:cs typeface="Times New Roman"/>
              </a:rPr>
              <a:t>The group obtained after the priority assignment may contain one, two or three robots. </a:t>
            </a:r>
            <a:endParaRPr lang="en-US" sz="2400" dirty="0">
              <a:solidFill>
                <a:srgbClr val="FFFFFF"/>
              </a:solidFill>
              <a:latin typeface="Times New Roman"/>
              <a:cs typeface="Arial"/>
            </a:endParaRPr>
          </a:p>
          <a:p>
            <a:pPr marL="285750" indent="-285750">
              <a:buFont typeface="Arial"/>
              <a:buChar char="•"/>
            </a:pPr>
            <a:r>
              <a:rPr lang="en-US" sz="2400" dirty="0">
                <a:solidFill>
                  <a:srgbClr val="FFFFFF"/>
                </a:solidFill>
                <a:latin typeface="Times New Roman"/>
                <a:cs typeface="Arial"/>
              </a:rPr>
              <a:t> Robots with low-coupled trajectories are considered as single-robot groups. </a:t>
            </a:r>
          </a:p>
          <a:p>
            <a:pPr marL="285750" indent="-285750">
              <a:buFont typeface="Arial"/>
              <a:buChar char="•"/>
            </a:pPr>
            <a:r>
              <a:rPr lang="en-US" sz="2400" dirty="0">
                <a:solidFill>
                  <a:srgbClr val="FFFFFF"/>
                </a:solidFill>
                <a:latin typeface="Times New Roman"/>
                <a:cs typeface="Arial"/>
              </a:rPr>
              <a:t>The non-linear optimization problem is applied on these groups of robots to find  the optimal trajectories.</a:t>
            </a:r>
          </a:p>
          <a:p>
            <a:pPr marL="285750" indent="-285750">
              <a:buFont typeface="Arial"/>
              <a:buChar char="•"/>
            </a:pPr>
            <a:r>
              <a:rPr lang="en-US" sz="2400" dirty="0">
                <a:solidFill>
                  <a:srgbClr val="FFFFFF"/>
                </a:solidFill>
                <a:latin typeface="Times New Roman"/>
                <a:cs typeface="Arial"/>
              </a:rPr>
              <a:t>Optimization is performed sequentially from the high-priority groups to the low-priority groups.</a:t>
            </a:r>
          </a:p>
          <a:p>
            <a:pPr>
              <a:buFont typeface="Arial"/>
              <a:buChar char="•"/>
            </a:pPr>
            <a:endParaRPr lang="en-US" sz="2400" dirty="0">
              <a:solidFill>
                <a:srgbClr val="FFFFFF"/>
              </a:solidFill>
              <a:latin typeface="Times New Roman"/>
              <a:cs typeface="Arial"/>
            </a:endParaRPr>
          </a:p>
        </p:txBody>
      </p:sp>
      <p:sp>
        <p:nvSpPr>
          <p:cNvPr id="4" name="TextBox 3">
            <a:extLst>
              <a:ext uri="{FF2B5EF4-FFF2-40B4-BE49-F238E27FC236}">
                <a16:creationId xmlns:a16="http://schemas.microsoft.com/office/drawing/2014/main" id="{46AB45CF-9AED-699E-42CC-7256E574385B}"/>
              </a:ext>
            </a:extLst>
          </p:cNvPr>
          <p:cNvSpPr txBox="1"/>
          <p:nvPr/>
        </p:nvSpPr>
        <p:spPr>
          <a:xfrm>
            <a:off x="943583" y="603115"/>
            <a:ext cx="714010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Prioritized Trajectory Optimization</a:t>
            </a:r>
            <a:endParaRPr lang="en-IN" sz="2800" b="1"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31A1EFD-47D9-40F7-8928-EDD576311D57}"/>
              </a:ext>
            </a:extLst>
          </p:cNvPr>
          <p:cNvPicPr>
            <a:picLocks noChangeAspect="1"/>
          </p:cNvPicPr>
          <p:nvPr/>
        </p:nvPicPr>
        <p:blipFill>
          <a:blip r:embed="rId2"/>
          <a:stretch>
            <a:fillRect/>
          </a:stretch>
        </p:blipFill>
        <p:spPr>
          <a:xfrm>
            <a:off x="7221168" y="1384070"/>
            <a:ext cx="4293170" cy="4332437"/>
          </a:xfrm>
          <a:prstGeom prst="rect">
            <a:avLst/>
          </a:prstGeom>
          <a:effectLst>
            <a:glow rad="139700">
              <a:schemeClr val="accent1">
                <a:satMod val="175000"/>
                <a:alpha val="40000"/>
              </a:schemeClr>
            </a:glow>
          </a:effectLst>
        </p:spPr>
      </p:pic>
      <p:sp>
        <p:nvSpPr>
          <p:cNvPr id="3" name="TextBox 2">
            <a:extLst>
              <a:ext uri="{FF2B5EF4-FFF2-40B4-BE49-F238E27FC236}">
                <a16:creationId xmlns:a16="http://schemas.microsoft.com/office/drawing/2014/main" id="{43320F36-E2BE-4152-B7D2-1E005969697D}"/>
              </a:ext>
            </a:extLst>
          </p:cNvPr>
          <p:cNvSpPr txBox="1"/>
          <p:nvPr/>
        </p:nvSpPr>
        <p:spPr>
          <a:xfrm>
            <a:off x="6968971" y="5788241"/>
            <a:ext cx="5223029"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Trajectory planning done by groups in the order of priority</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9799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6AB309-E070-4EF6-851B-ED292E91C3C0}"/>
              </a:ext>
            </a:extLst>
          </p:cNvPr>
          <p:cNvSpPr txBox="1"/>
          <p:nvPr/>
        </p:nvSpPr>
        <p:spPr>
          <a:xfrm>
            <a:off x="943583" y="603115"/>
            <a:ext cx="714010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Experiment Scenario</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AD3F3C6-CDF9-5C70-1EC9-14708DF2130C}"/>
              </a:ext>
            </a:extLst>
          </p:cNvPr>
          <p:cNvSpPr txBox="1"/>
          <p:nvPr/>
        </p:nvSpPr>
        <p:spPr>
          <a:xfrm>
            <a:off x="6417648" y="2090172"/>
            <a:ext cx="492290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2400" dirty="0">
                <a:solidFill>
                  <a:srgbClr val="FFFFFF"/>
                </a:solidFill>
                <a:latin typeface="Times New Roman" panose="02020603050405020304" pitchFamily="18" charset="0"/>
                <a:cs typeface="Times New Roman" panose="02020603050405020304" pitchFamily="18" charset="0"/>
              </a:rPr>
              <a:t> Warehouse simulation world with dimensions 10m x 12m. </a:t>
            </a:r>
            <a:endParaRPr lang="en-US" sz="2400" dirty="0">
              <a:latin typeface="Times New Roman" panose="02020603050405020304" pitchFamily="18" charset="0"/>
              <a:cs typeface="Times New Roman" panose="02020603050405020304" pitchFamily="18" charset="0"/>
            </a:endParaRPr>
          </a:p>
          <a:p>
            <a:pPr>
              <a:buFont typeface="Arial"/>
              <a:buChar char="•"/>
            </a:pPr>
            <a:r>
              <a:rPr lang="en-US" sz="2400" dirty="0">
                <a:solidFill>
                  <a:srgbClr val="FFFFFF"/>
                </a:solidFill>
                <a:latin typeface="Times New Roman" panose="02020603050405020304" pitchFamily="18" charset="0"/>
                <a:cs typeface="Times New Roman" panose="02020603050405020304" pitchFamily="18" charset="0"/>
              </a:rPr>
              <a:t> 6 shelves of dimensions 3m x 0.6m.</a:t>
            </a:r>
          </a:p>
          <a:p>
            <a:pPr>
              <a:buFont typeface="Arial"/>
              <a:buChar char="•"/>
            </a:pPr>
            <a:r>
              <a:rPr lang="en-US" sz="2400" dirty="0">
                <a:solidFill>
                  <a:srgbClr val="FFFFFF"/>
                </a:solidFill>
                <a:latin typeface="Times New Roman" panose="02020603050405020304" pitchFamily="18" charset="0"/>
                <a:cs typeface="Times New Roman" panose="02020603050405020304" pitchFamily="18" charset="0"/>
              </a:rPr>
              <a:t> Start and goal positions of the robots are randomly selected – around edges of warehouse of near shelves.</a:t>
            </a:r>
          </a:p>
          <a:p>
            <a:pPr>
              <a:buFont typeface="Arial"/>
              <a:buChar char="•"/>
            </a:pPr>
            <a:endParaRPr lang="en-US" sz="2400" dirty="0">
              <a:solidFill>
                <a:srgbClr val="FFFFFF"/>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5C5B81A-18B0-4722-8D7F-CA691314B268}"/>
              </a:ext>
            </a:extLst>
          </p:cNvPr>
          <p:cNvPicPr>
            <a:picLocks noChangeAspect="1"/>
          </p:cNvPicPr>
          <p:nvPr/>
        </p:nvPicPr>
        <p:blipFill rotWithShape="1">
          <a:blip r:embed="rId2">
            <a:extLst>
              <a:ext uri="{28A0092B-C50C-407E-A947-70E740481C1C}">
                <a14:useLocalDpi xmlns:a14="http://schemas.microsoft.com/office/drawing/2010/main" val="0"/>
              </a:ext>
            </a:extLst>
          </a:blip>
          <a:srcRect l="24947" t="11450" r="16490" b="1884"/>
          <a:stretch/>
        </p:blipFill>
        <p:spPr>
          <a:xfrm>
            <a:off x="943583" y="1610788"/>
            <a:ext cx="4611755" cy="3838941"/>
          </a:xfrm>
          <a:prstGeom prst="rect">
            <a:avLst/>
          </a:prstGeom>
          <a:effectLst>
            <a:glow rad="139700">
              <a:schemeClr val="accent1">
                <a:satMod val="175000"/>
                <a:alpha val="40000"/>
              </a:schemeClr>
            </a:glow>
          </a:effectLst>
        </p:spPr>
      </p:pic>
      <p:cxnSp>
        <p:nvCxnSpPr>
          <p:cNvPr id="6" name="Straight Arrow Connector 5">
            <a:extLst>
              <a:ext uri="{FF2B5EF4-FFF2-40B4-BE49-F238E27FC236}">
                <a16:creationId xmlns:a16="http://schemas.microsoft.com/office/drawing/2014/main" id="{D8C7AD46-B56F-4811-9380-391BC6E9A34C}"/>
              </a:ext>
            </a:extLst>
          </p:cNvPr>
          <p:cNvCxnSpPr/>
          <p:nvPr/>
        </p:nvCxnSpPr>
        <p:spPr>
          <a:xfrm>
            <a:off x="4283765" y="4363278"/>
            <a:ext cx="1540565" cy="6062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B85292-2B26-4A97-A8FB-0806CCA88B7A}"/>
              </a:ext>
            </a:extLst>
          </p:cNvPr>
          <p:cNvSpPr txBox="1"/>
          <p:nvPr/>
        </p:nvSpPr>
        <p:spPr>
          <a:xfrm>
            <a:off x="5725575" y="4783487"/>
            <a:ext cx="914400" cy="369332"/>
          </a:xfrm>
          <a:prstGeom prst="rect">
            <a:avLst/>
          </a:prstGeom>
          <a:noFill/>
        </p:spPr>
        <p:txBody>
          <a:bodyPr wrap="square" rtlCol="0">
            <a:spAutoFit/>
          </a:bodyPr>
          <a:lstStyle/>
          <a:p>
            <a:r>
              <a:rPr lang="en-US" dirty="0">
                <a:solidFill>
                  <a:schemeClr val="bg1"/>
                </a:solidFill>
              </a:rPr>
              <a:t>Shelf</a:t>
            </a:r>
            <a:endParaRPr lang="en-IN" dirty="0">
              <a:solidFill>
                <a:schemeClr val="bg1"/>
              </a:solidFill>
            </a:endParaRPr>
          </a:p>
        </p:txBody>
      </p:sp>
      <p:cxnSp>
        <p:nvCxnSpPr>
          <p:cNvPr id="12" name="Straight Arrow Connector 11">
            <a:extLst>
              <a:ext uri="{FF2B5EF4-FFF2-40B4-BE49-F238E27FC236}">
                <a16:creationId xmlns:a16="http://schemas.microsoft.com/office/drawing/2014/main" id="{DFC32DA6-A1BA-4996-9144-5F039C52CA36}"/>
              </a:ext>
            </a:extLst>
          </p:cNvPr>
          <p:cNvCxnSpPr/>
          <p:nvPr/>
        </p:nvCxnSpPr>
        <p:spPr>
          <a:xfrm>
            <a:off x="3588026" y="4968153"/>
            <a:ext cx="0" cy="10052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147890E-AD42-4180-80AE-DC08A35B8592}"/>
              </a:ext>
            </a:extLst>
          </p:cNvPr>
          <p:cNvCxnSpPr/>
          <p:nvPr/>
        </p:nvCxnSpPr>
        <p:spPr>
          <a:xfrm flipH="1">
            <a:off x="3617843" y="4968153"/>
            <a:ext cx="347870" cy="10549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479A2-47F7-40B0-A98C-EC462C2AD8CC}"/>
              </a:ext>
            </a:extLst>
          </p:cNvPr>
          <p:cNvSpPr txBox="1"/>
          <p:nvPr/>
        </p:nvSpPr>
        <p:spPr>
          <a:xfrm>
            <a:off x="3170583" y="5957717"/>
            <a:ext cx="1113181" cy="369332"/>
          </a:xfrm>
          <a:prstGeom prst="rect">
            <a:avLst/>
          </a:prstGeom>
          <a:noFill/>
        </p:spPr>
        <p:txBody>
          <a:bodyPr wrap="square" rtlCol="0">
            <a:spAutoFit/>
          </a:bodyPr>
          <a:lstStyle/>
          <a:p>
            <a:r>
              <a:rPr lang="en-US" dirty="0">
                <a:solidFill>
                  <a:schemeClr val="bg1"/>
                </a:solidFill>
              </a:rPr>
              <a:t>Robots</a:t>
            </a:r>
            <a:endParaRPr lang="en-IN" dirty="0">
              <a:solidFill>
                <a:schemeClr val="bg1"/>
              </a:solidFill>
            </a:endParaRPr>
          </a:p>
        </p:txBody>
      </p:sp>
    </p:spTree>
    <p:extLst>
      <p:ext uri="{BB962C8B-B14F-4D97-AF65-F5344CB8AC3E}">
        <p14:creationId xmlns:p14="http://schemas.microsoft.com/office/powerpoint/2010/main" val="1050921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6AB309-E070-4EF6-851B-ED292E91C3C0}"/>
              </a:ext>
            </a:extLst>
          </p:cNvPr>
          <p:cNvSpPr txBox="1"/>
          <p:nvPr/>
        </p:nvSpPr>
        <p:spPr>
          <a:xfrm>
            <a:off x="943583" y="603115"/>
            <a:ext cx="714010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Simulation</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33F2F05-812C-43BA-9982-BBE265D121A5}"/>
              </a:ext>
            </a:extLst>
          </p:cNvPr>
          <p:cNvSpPr txBox="1"/>
          <p:nvPr/>
        </p:nvSpPr>
        <p:spPr>
          <a:xfrm>
            <a:off x="901430" y="1922281"/>
            <a:ext cx="10389140" cy="279885"/>
          </a:xfrm>
          <a:prstGeom prst="rect">
            <a:avLst/>
          </a:prstGeom>
          <a:noFill/>
        </p:spPr>
        <p:txBody>
          <a:bodyPr wrap="square" rtlCol="0">
            <a:spAutoFit/>
          </a:bodyPr>
          <a:lstStyle/>
          <a:p>
            <a:pPr marL="342900" indent="-342900">
              <a:lnSpc>
                <a:spcPts val="1200"/>
              </a:lnSpc>
              <a:spcAft>
                <a:spcPts val="1200"/>
              </a:spcAft>
              <a:buFont typeface="Arial" panose="020B0604020202020204" pitchFamily="34" charset="0"/>
              <a:buChar char="•"/>
            </a:pPr>
            <a:endParaRPr lang="en-IN" sz="2400" i="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EC6375B-0B2E-3120-473E-67DA5ED43F1D}"/>
              </a:ext>
            </a:extLst>
          </p:cNvPr>
          <p:cNvSpPr txBox="1"/>
          <p:nvPr/>
        </p:nvSpPr>
        <p:spPr>
          <a:xfrm>
            <a:off x="943583" y="1187890"/>
            <a:ext cx="1025881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2400" dirty="0">
                <a:solidFill>
                  <a:srgbClr val="FFFFFF"/>
                </a:solidFill>
                <a:latin typeface="Times New Roman" panose="02020603050405020304" pitchFamily="18" charset="0"/>
                <a:cs typeface="Times New Roman" panose="02020603050405020304" pitchFamily="18" charset="0"/>
              </a:rPr>
              <a:t> System specs </a:t>
            </a:r>
            <a:r>
              <a:rPr lang="en-US" sz="2400" dirty="0">
                <a:solidFill>
                  <a:schemeClr val="bg1"/>
                </a:solidFill>
                <a:latin typeface="Times New Roman" panose="02020603050405020304" pitchFamily="18" charset="0"/>
                <a:ea typeface="+mn-lt"/>
                <a:cs typeface="Times New Roman" panose="02020603050405020304" pitchFamily="18" charset="0"/>
              </a:rPr>
              <a:t>Intel i5-6300HQ@2.30GHz CPU and 12GB of RAM running Ubuntu 16.04 OS.</a:t>
            </a:r>
            <a:endParaRPr lang="en-US" sz="2400" dirty="0">
              <a:solidFill>
                <a:schemeClr val="bg1"/>
              </a:solidFill>
              <a:latin typeface="Times New Roman" panose="02020603050405020304" pitchFamily="18" charset="0"/>
              <a:cs typeface="Times New Roman" panose="02020603050405020304" pitchFamily="18" charset="0"/>
            </a:endParaRPr>
          </a:p>
          <a:p>
            <a:pPr>
              <a:buFont typeface="Arial"/>
              <a:buChar char="•"/>
            </a:pPr>
            <a:r>
              <a:rPr lang="en-US" sz="2400" dirty="0">
                <a:solidFill>
                  <a:srgbClr val="FFFFFF"/>
                </a:solidFill>
                <a:latin typeface="Times New Roman" panose="02020603050405020304" pitchFamily="18" charset="0"/>
                <a:cs typeface="Times New Roman" panose="02020603050405020304" pitchFamily="18" charset="0"/>
              </a:rPr>
              <a:t> Inter point nonlinear programming solver IPOPT is used to solve the optimization problem. </a:t>
            </a:r>
          </a:p>
          <a:p>
            <a:pPr>
              <a:buFont typeface="Arial"/>
              <a:buChar char="•"/>
            </a:pPr>
            <a:r>
              <a:rPr lang="en-US" sz="2400" dirty="0">
                <a:solidFill>
                  <a:srgbClr val="FFFFFF"/>
                </a:solidFill>
                <a:latin typeface="Times New Roman" panose="02020603050405020304" pitchFamily="18" charset="0"/>
                <a:cs typeface="Times New Roman" panose="02020603050405020304" pitchFamily="18" charset="0"/>
              </a:rPr>
              <a:t> Collision model of radius </a:t>
            </a:r>
            <a:r>
              <a:rPr lang="en-US" sz="2400" i="1" dirty="0">
                <a:solidFill>
                  <a:srgbClr val="FFFFFF"/>
                </a:solidFill>
                <a:latin typeface="Times New Roman" panose="02020603050405020304" pitchFamily="18" charset="0"/>
                <a:cs typeface="Times New Roman" panose="02020603050405020304" pitchFamily="18" charset="0"/>
              </a:rPr>
              <a:t>R</a:t>
            </a:r>
            <a:r>
              <a:rPr lang="en-US" sz="2400" dirty="0">
                <a:solidFill>
                  <a:srgbClr val="FFFFFF"/>
                </a:solidFill>
                <a:latin typeface="Times New Roman" panose="02020603050405020304" pitchFamily="18" charset="0"/>
                <a:cs typeface="Times New Roman" panose="02020603050405020304" pitchFamily="18" charset="0"/>
              </a:rPr>
              <a:t>=0.15m, </a:t>
            </a:r>
            <a:r>
              <a:rPr lang="en-US" sz="2400" dirty="0" err="1">
                <a:solidFill>
                  <a:srgbClr val="FFFFFF"/>
                </a:solidFill>
                <a:latin typeface="Times New Roman" panose="02020603050405020304" pitchFamily="18" charset="0"/>
                <a:cs typeface="Times New Roman" panose="02020603050405020304" pitchFamily="18" charset="0"/>
              </a:rPr>
              <a:t>v_max</a:t>
            </a:r>
            <a:r>
              <a:rPr lang="en-US" sz="2400" dirty="0">
                <a:solidFill>
                  <a:srgbClr val="FFFFFF"/>
                </a:solidFill>
                <a:latin typeface="Times New Roman" panose="02020603050405020304" pitchFamily="18" charset="0"/>
                <a:cs typeface="Times New Roman" panose="02020603050405020304" pitchFamily="18" charset="0"/>
              </a:rPr>
              <a:t>=1m/s and </a:t>
            </a:r>
            <a:r>
              <a:rPr lang="en-US" sz="2400" dirty="0" err="1">
                <a:solidFill>
                  <a:srgbClr val="FFFFFF"/>
                </a:solidFill>
                <a:latin typeface="Times New Roman" panose="02020603050405020304" pitchFamily="18" charset="0"/>
                <a:cs typeface="Times New Roman" panose="02020603050405020304" pitchFamily="18" charset="0"/>
              </a:rPr>
              <a:t>w_max</a:t>
            </a:r>
            <a:r>
              <a:rPr lang="en-US" sz="2400" dirty="0">
                <a:solidFill>
                  <a:srgbClr val="FFFFFF"/>
                </a:solidFill>
                <a:latin typeface="Times New Roman" panose="02020603050405020304" pitchFamily="18" charset="0"/>
                <a:cs typeface="Times New Roman" panose="02020603050405020304" pitchFamily="18" charset="0"/>
              </a:rPr>
              <a:t>=1rad/s.</a:t>
            </a:r>
          </a:p>
          <a:p>
            <a:pPr>
              <a:buFont typeface="Arial"/>
              <a:buChar char="•"/>
            </a:pPr>
            <a:r>
              <a:rPr lang="en-US" sz="2400" dirty="0">
                <a:solidFill>
                  <a:srgbClr val="FFFFFF"/>
                </a:solidFill>
                <a:latin typeface="Times New Roman" panose="02020603050405020304" pitchFamily="18" charset="0"/>
                <a:cs typeface="Times New Roman" panose="02020603050405020304" pitchFamily="18" charset="0"/>
              </a:rPr>
              <a:t> Grid size of graph </a:t>
            </a:r>
            <a:r>
              <a:rPr lang="en-US" sz="2400" i="1" dirty="0">
                <a:solidFill>
                  <a:srgbClr val="FFFFFF"/>
                </a:solidFill>
                <a:latin typeface="Times New Roman" panose="02020603050405020304" pitchFamily="18" charset="0"/>
                <a:cs typeface="Times New Roman" panose="02020603050405020304" pitchFamily="18" charset="0"/>
              </a:rPr>
              <a:t>D=1m </a:t>
            </a:r>
            <a:r>
              <a:rPr lang="en-US" sz="2400" dirty="0">
                <a:solidFill>
                  <a:srgbClr val="FFFFFF"/>
                </a:solidFill>
                <a:latin typeface="Times New Roman" panose="02020603050405020304" pitchFamily="18" charset="0"/>
                <a:cs typeface="Times New Roman" panose="02020603050405020304" pitchFamily="18" charset="0"/>
              </a:rPr>
              <a:t>and </a:t>
            </a:r>
            <a:r>
              <a:rPr lang="en-US" sz="2400" i="1" dirty="0" err="1">
                <a:solidFill>
                  <a:srgbClr val="FFFFFF"/>
                </a:solidFill>
                <a:latin typeface="Times New Roman" panose="02020603050405020304" pitchFamily="18" charset="0"/>
                <a:cs typeface="Times New Roman" panose="02020603050405020304" pitchFamily="18" charset="0"/>
              </a:rPr>
              <a:t>deltaT</a:t>
            </a:r>
            <a:r>
              <a:rPr lang="en-US" sz="2400" i="1" dirty="0">
                <a:solidFill>
                  <a:srgbClr val="FFFFFF"/>
                </a:solidFill>
                <a:latin typeface="Times New Roman" panose="02020603050405020304" pitchFamily="18" charset="0"/>
                <a:cs typeface="Times New Roman" panose="02020603050405020304" pitchFamily="18" charset="0"/>
              </a:rPr>
              <a:t> </a:t>
            </a:r>
            <a:r>
              <a:rPr lang="en-US" sz="2400" dirty="0">
                <a:solidFill>
                  <a:srgbClr val="FFFFFF"/>
                </a:solidFill>
                <a:latin typeface="Times New Roman" panose="02020603050405020304" pitchFamily="18" charset="0"/>
                <a:cs typeface="Times New Roman" panose="02020603050405020304" pitchFamily="18" charset="0"/>
              </a:rPr>
              <a:t>= 1.6s</a:t>
            </a:r>
          </a:p>
          <a:p>
            <a:pPr>
              <a:buFont typeface="Arial"/>
              <a:buChar char="•"/>
            </a:pPr>
            <a:r>
              <a:rPr lang="en-US" sz="2400" dirty="0">
                <a:solidFill>
                  <a:srgbClr val="FFFFFF"/>
                </a:solidFill>
                <a:latin typeface="Times New Roman" panose="02020603050405020304" pitchFamily="18" charset="0"/>
                <a:cs typeface="Times New Roman" panose="02020603050405020304" pitchFamily="18" charset="0"/>
              </a:rPr>
              <a:t> Waypoints are divided into 5 parts (</a:t>
            </a:r>
            <a:r>
              <a:rPr lang="en-US" sz="2400" i="1" dirty="0">
                <a:solidFill>
                  <a:srgbClr val="FFFFFF"/>
                </a:solidFill>
                <a:latin typeface="Times New Roman" panose="02020603050405020304" pitchFamily="18" charset="0"/>
                <a:cs typeface="Times New Roman" panose="02020603050405020304" pitchFamily="18" charset="0"/>
              </a:rPr>
              <a:t>h</a:t>
            </a:r>
            <a:r>
              <a:rPr lang="en-US" sz="2400" dirty="0">
                <a:solidFill>
                  <a:srgbClr val="FFFFFF"/>
                </a:solidFill>
                <a:latin typeface="Times New Roman" panose="02020603050405020304" pitchFamily="18" charset="0"/>
                <a:cs typeface="Times New Roman" panose="02020603050405020304" pitchFamily="18" charset="0"/>
              </a:rPr>
              <a:t>).</a:t>
            </a:r>
          </a:p>
          <a:p>
            <a:pPr>
              <a:buFont typeface="Arial"/>
              <a:buChar char="•"/>
            </a:pPr>
            <a:endParaRPr lang="en-US" sz="2400" dirty="0">
              <a:solidFill>
                <a:srgbClr val="000000"/>
              </a:solidFill>
              <a:latin typeface="Times New Roman" panose="02020603050405020304" pitchFamily="18" charset="0"/>
              <a:cs typeface="Times New Roman" panose="02020603050405020304" pitchFamily="18" charset="0"/>
            </a:endParaRPr>
          </a:p>
          <a:p>
            <a:pPr>
              <a:buFont typeface="Arial"/>
              <a:buChar char="•"/>
            </a:pPr>
            <a:endParaRPr lang="en-US" sz="2400" dirty="0">
              <a:solidFill>
                <a:srgbClr val="FFFFFF"/>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D972FE9-CAA9-46BF-8ECF-88BD39E6F8F7}"/>
              </a:ext>
            </a:extLst>
          </p:cNvPr>
          <p:cNvSpPr txBox="1"/>
          <p:nvPr/>
        </p:nvSpPr>
        <p:spPr>
          <a:xfrm>
            <a:off x="2137252" y="6488668"/>
            <a:ext cx="2929812" cy="369332"/>
          </a:xfrm>
          <a:prstGeom prst="rect">
            <a:avLst/>
          </a:prstGeom>
          <a:noFill/>
        </p:spPr>
        <p:txBody>
          <a:bodyPr wrap="square" rtlCol="0">
            <a:spAutoFit/>
          </a:bodyPr>
          <a:lstStyle/>
          <a:p>
            <a:pPr algn="ctr"/>
            <a:r>
              <a:rPr lang="en-US" dirty="0">
                <a:solidFill>
                  <a:schemeClr val="bg1"/>
                </a:solidFill>
              </a:rPr>
              <a:t>Random Plan</a:t>
            </a:r>
            <a:endParaRPr lang="en-IN" dirty="0">
              <a:solidFill>
                <a:schemeClr val="bg1"/>
              </a:solidFill>
            </a:endParaRPr>
          </a:p>
        </p:txBody>
      </p:sp>
      <p:sp>
        <p:nvSpPr>
          <p:cNvPr id="8" name="TextBox 7">
            <a:extLst>
              <a:ext uri="{FF2B5EF4-FFF2-40B4-BE49-F238E27FC236}">
                <a16:creationId xmlns:a16="http://schemas.microsoft.com/office/drawing/2014/main" id="{98A584D5-2FBB-40D1-BCAD-7FE5FFB0D146}"/>
              </a:ext>
            </a:extLst>
          </p:cNvPr>
          <p:cNvSpPr txBox="1"/>
          <p:nvPr/>
        </p:nvSpPr>
        <p:spPr>
          <a:xfrm>
            <a:off x="6618779" y="6460676"/>
            <a:ext cx="2929812" cy="369332"/>
          </a:xfrm>
          <a:prstGeom prst="rect">
            <a:avLst/>
          </a:prstGeom>
          <a:noFill/>
        </p:spPr>
        <p:txBody>
          <a:bodyPr wrap="square" rtlCol="0">
            <a:spAutoFit/>
          </a:bodyPr>
          <a:lstStyle/>
          <a:p>
            <a:pPr algn="ctr"/>
            <a:r>
              <a:rPr lang="en-US" dirty="0">
                <a:solidFill>
                  <a:schemeClr val="bg1"/>
                </a:solidFill>
              </a:rPr>
              <a:t>Warehouse Plan</a:t>
            </a:r>
            <a:endParaRPr lang="en-IN" dirty="0">
              <a:solidFill>
                <a:schemeClr val="bg1"/>
              </a:solidFill>
            </a:endParaRPr>
          </a:p>
        </p:txBody>
      </p:sp>
      <p:pic>
        <p:nvPicPr>
          <p:cNvPr id="6" name="tr">
            <a:hlinkClick r:id="" action="ppaction://media"/>
            <a:extLst>
              <a:ext uri="{FF2B5EF4-FFF2-40B4-BE49-F238E27FC236}">
                <a16:creationId xmlns:a16="http://schemas.microsoft.com/office/drawing/2014/main" id="{171D81BB-19B9-466F-8F2D-1AE1460713D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81694" y="3951131"/>
            <a:ext cx="4382421" cy="2465112"/>
          </a:xfrm>
          <a:prstGeom prst="rect">
            <a:avLst/>
          </a:prstGeom>
          <a:effectLst>
            <a:glow rad="139700">
              <a:schemeClr val="accent1">
                <a:satMod val="175000"/>
                <a:alpha val="40000"/>
              </a:schemeClr>
            </a:glow>
          </a:effectLst>
        </p:spPr>
      </p:pic>
      <p:pic>
        <p:nvPicPr>
          <p:cNvPr id="7" name="controls_project1">
            <a:hlinkClick r:id="" action="ppaction://media"/>
            <a:extLst>
              <a:ext uri="{FF2B5EF4-FFF2-40B4-BE49-F238E27FC236}">
                <a16:creationId xmlns:a16="http://schemas.microsoft.com/office/drawing/2014/main" id="{9E2D5265-3D59-413F-B2E7-B5CFC0F3180F}"/>
              </a:ext>
            </a:extLst>
          </p:cNvPr>
          <p:cNvPicPr>
            <a:picLocks noChangeAspect="1"/>
          </p:cNvPicPr>
          <p:nvPr>
            <a:videoFile r:link="rId3"/>
            <p:extLst>
              <p:ext uri="{DAA4B4D4-6D71-4841-9C94-3DE7FCFB9230}">
                <p14:media xmlns:p14="http://schemas.microsoft.com/office/powerpoint/2010/main" r:embed="rId4">
                  <p14:trim st="2806"/>
                </p14:media>
              </p:ext>
            </p:extLst>
          </p:nvPr>
        </p:nvPicPr>
        <p:blipFill>
          <a:blip r:embed="rId7"/>
          <a:stretch>
            <a:fillRect/>
          </a:stretch>
        </p:blipFill>
        <p:spPr>
          <a:xfrm>
            <a:off x="1482732" y="3951132"/>
            <a:ext cx="4382420" cy="2465111"/>
          </a:xfrm>
          <a:prstGeom prst="rect">
            <a:avLst/>
          </a:prstGeom>
          <a:effectLst>
            <a:glow rad="139700">
              <a:schemeClr val="accent1">
                <a:satMod val="175000"/>
                <a:alpha val="40000"/>
              </a:schemeClr>
            </a:glow>
          </a:effectLst>
        </p:spPr>
      </p:pic>
    </p:spTree>
    <p:extLst>
      <p:ext uri="{BB962C8B-B14F-4D97-AF65-F5344CB8AC3E}">
        <p14:creationId xmlns:p14="http://schemas.microsoft.com/office/powerpoint/2010/main" val="409823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6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0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6AB309-E070-4EF6-851B-ED292E91C3C0}"/>
              </a:ext>
            </a:extLst>
          </p:cNvPr>
          <p:cNvSpPr txBox="1"/>
          <p:nvPr/>
        </p:nvSpPr>
        <p:spPr>
          <a:xfrm>
            <a:off x="943583" y="603115"/>
            <a:ext cx="714010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Hardware Experiment</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33F2F05-812C-43BA-9982-BBE265D121A5}"/>
              </a:ext>
            </a:extLst>
          </p:cNvPr>
          <p:cNvSpPr txBox="1"/>
          <p:nvPr/>
        </p:nvSpPr>
        <p:spPr>
          <a:xfrm>
            <a:off x="901430" y="1922281"/>
            <a:ext cx="10389140" cy="279885"/>
          </a:xfrm>
          <a:prstGeom prst="rect">
            <a:avLst/>
          </a:prstGeom>
          <a:noFill/>
        </p:spPr>
        <p:txBody>
          <a:bodyPr wrap="square" rtlCol="0">
            <a:spAutoFit/>
          </a:bodyPr>
          <a:lstStyle/>
          <a:p>
            <a:pPr marL="342900" indent="-342900">
              <a:lnSpc>
                <a:spcPts val="1200"/>
              </a:lnSpc>
              <a:spcAft>
                <a:spcPts val="1200"/>
              </a:spcAft>
              <a:buFont typeface="Arial" panose="020B0604020202020204" pitchFamily="34" charset="0"/>
              <a:buChar char="•"/>
            </a:pPr>
            <a:endParaRPr lang="en-IN" sz="2400" i="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F5696D9-7DC1-CBDD-815B-603B5DAF88C3}"/>
              </a:ext>
            </a:extLst>
          </p:cNvPr>
          <p:cNvSpPr txBox="1"/>
          <p:nvPr/>
        </p:nvSpPr>
        <p:spPr>
          <a:xfrm>
            <a:off x="1039660" y="1780783"/>
            <a:ext cx="1025881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2400" dirty="0">
                <a:solidFill>
                  <a:srgbClr val="FFFFFF"/>
                </a:solidFill>
                <a:latin typeface="Times New Roman" panose="02020603050405020304" pitchFamily="18" charset="0"/>
                <a:cs typeface="Times New Roman" panose="02020603050405020304" pitchFamily="18" charset="0"/>
              </a:rPr>
              <a:t> Three Pioneer 3-AT robots were used to test the approach in a practical setting with dimensions 7m x 8m.</a:t>
            </a:r>
            <a:endParaRPr lang="en-US" sz="2400" dirty="0">
              <a:solidFill>
                <a:schemeClr val="bg1"/>
              </a:solidFill>
              <a:latin typeface="Times New Roman" panose="02020603050405020304" pitchFamily="18" charset="0"/>
              <a:cs typeface="Times New Roman" panose="02020603050405020304" pitchFamily="18" charset="0"/>
            </a:endParaRPr>
          </a:p>
          <a:p>
            <a:pPr>
              <a:buFont typeface="Arial"/>
              <a:buChar char="•"/>
            </a:pP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Velodyne</a:t>
            </a:r>
            <a:r>
              <a:rPr lang="en-US" sz="2400" dirty="0">
                <a:solidFill>
                  <a:srgbClr val="FFFFFF"/>
                </a:solidFill>
                <a:latin typeface="Times New Roman" panose="02020603050405020304" pitchFamily="18" charset="0"/>
                <a:cs typeface="Times New Roman" panose="02020603050405020304" pitchFamily="18" charset="0"/>
              </a:rPr>
              <a:t> VLP-16 Lidar was mounted on one and Hokuyo 2D Lidars on the others (30m range)</a:t>
            </a:r>
          </a:p>
        </p:txBody>
      </p:sp>
      <p:pic>
        <p:nvPicPr>
          <p:cNvPr id="4" name="Online Media 3" title="Efficient Trajectory Planning for Multiple Non-holonomic Mobile Robots">
            <a:hlinkClick r:id="" action="ppaction://media"/>
            <a:extLst>
              <a:ext uri="{FF2B5EF4-FFF2-40B4-BE49-F238E27FC236}">
                <a16:creationId xmlns:a16="http://schemas.microsoft.com/office/drawing/2014/main" id="{C1F78944-98BB-4B20-A27A-CBCE1866A291}"/>
              </a:ext>
            </a:extLst>
          </p:cNvPr>
          <p:cNvPicPr>
            <a:picLocks noRot="1" noChangeAspect="1"/>
          </p:cNvPicPr>
          <p:nvPr>
            <a:videoFile r:link="rId1"/>
          </p:nvPr>
        </p:nvPicPr>
        <p:blipFill>
          <a:blip r:embed="rId3"/>
          <a:stretch>
            <a:fillRect/>
          </a:stretch>
        </p:blipFill>
        <p:spPr>
          <a:xfrm>
            <a:off x="3822149" y="3240679"/>
            <a:ext cx="3494761" cy="1974540"/>
          </a:xfrm>
          <a:prstGeom prst="rect">
            <a:avLst/>
          </a:prstGeom>
          <a:effectLst>
            <a:glow rad="139700">
              <a:schemeClr val="accent1">
                <a:satMod val="175000"/>
                <a:alpha val="40000"/>
              </a:schemeClr>
            </a:glow>
          </a:effectLst>
        </p:spPr>
      </p:pic>
      <p:sp>
        <p:nvSpPr>
          <p:cNvPr id="5" name="TextBox 4">
            <a:extLst>
              <a:ext uri="{FF2B5EF4-FFF2-40B4-BE49-F238E27FC236}">
                <a16:creationId xmlns:a16="http://schemas.microsoft.com/office/drawing/2014/main" id="{7EA901A1-AEF6-4E6C-8036-B6F9CB8EAD2C}"/>
              </a:ext>
            </a:extLst>
          </p:cNvPr>
          <p:cNvSpPr txBox="1"/>
          <p:nvPr/>
        </p:nvSpPr>
        <p:spPr>
          <a:xfrm>
            <a:off x="404192" y="5931719"/>
            <a:ext cx="11787808" cy="646331"/>
          </a:xfrm>
          <a:prstGeom prst="rect">
            <a:avLst/>
          </a:prstGeom>
          <a:noFill/>
        </p:spPr>
        <p:txBody>
          <a:bodyPr wrap="square" rtlCol="0">
            <a:spAutoFit/>
          </a:bodyPr>
          <a:lstStyle/>
          <a:p>
            <a:r>
              <a:rPr lang="en-US" dirty="0">
                <a:solidFill>
                  <a:schemeClr val="bg1"/>
                </a:solidFill>
              </a:rPr>
              <a:t>Note: The hardware experiments are not considered within the scope of this report. The experiment results of the reference paper is included for giving the reader a better overall view of the proposed solution.</a:t>
            </a:r>
            <a:endParaRPr lang="en-IN" dirty="0">
              <a:solidFill>
                <a:schemeClr val="bg1"/>
              </a:solidFill>
            </a:endParaRPr>
          </a:p>
        </p:txBody>
      </p:sp>
      <p:sp>
        <p:nvSpPr>
          <p:cNvPr id="7" name="TextBox 6">
            <a:extLst>
              <a:ext uri="{FF2B5EF4-FFF2-40B4-BE49-F238E27FC236}">
                <a16:creationId xmlns:a16="http://schemas.microsoft.com/office/drawing/2014/main" id="{D2955AC7-20AA-4E14-85BC-68C24D9B5518}"/>
              </a:ext>
            </a:extLst>
          </p:cNvPr>
          <p:cNvSpPr txBox="1"/>
          <p:nvPr/>
        </p:nvSpPr>
        <p:spPr>
          <a:xfrm>
            <a:off x="2991678" y="5250303"/>
            <a:ext cx="5645426"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Hardware experiment setup in the reference paper</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761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33F2F05-812C-43BA-9982-BBE265D121A5}"/>
              </a:ext>
            </a:extLst>
          </p:cNvPr>
          <p:cNvSpPr txBox="1"/>
          <p:nvPr/>
        </p:nvSpPr>
        <p:spPr>
          <a:xfrm>
            <a:off x="901430" y="1922281"/>
            <a:ext cx="10389140" cy="279885"/>
          </a:xfrm>
          <a:prstGeom prst="rect">
            <a:avLst/>
          </a:prstGeom>
          <a:noFill/>
        </p:spPr>
        <p:txBody>
          <a:bodyPr wrap="square" rtlCol="0">
            <a:spAutoFit/>
          </a:bodyPr>
          <a:lstStyle/>
          <a:p>
            <a:pPr marL="342900" indent="-342900">
              <a:lnSpc>
                <a:spcPts val="1200"/>
              </a:lnSpc>
              <a:spcAft>
                <a:spcPts val="1200"/>
              </a:spcAft>
              <a:buFont typeface="Arial" panose="020B0604020202020204" pitchFamily="34" charset="0"/>
              <a:buChar char="•"/>
            </a:pPr>
            <a:endParaRPr lang="en-IN" sz="2400" i="1">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F5696D9-7DC1-CBDD-815B-603B5DAF88C3}"/>
              </a:ext>
            </a:extLst>
          </p:cNvPr>
          <p:cNvSpPr txBox="1"/>
          <p:nvPr/>
        </p:nvSpPr>
        <p:spPr>
          <a:xfrm>
            <a:off x="538746" y="1820539"/>
            <a:ext cx="1075182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400" dirty="0" err="1">
                <a:solidFill>
                  <a:srgbClr val="FFFFFF"/>
                </a:solidFill>
                <a:latin typeface="Times New Roman" panose="02020603050405020304" pitchFamily="18" charset="0"/>
                <a:cs typeface="Times New Roman" panose="02020603050405020304" pitchFamily="18" charset="0"/>
              </a:rPr>
              <a:t>LeGO</a:t>
            </a:r>
            <a:r>
              <a:rPr lang="en-US" sz="2400" dirty="0">
                <a:solidFill>
                  <a:srgbClr val="FFFFFF"/>
                </a:solidFill>
                <a:latin typeface="Times New Roman" panose="02020603050405020304" pitchFamily="18" charset="0"/>
                <a:cs typeface="Times New Roman" panose="02020603050405020304" pitchFamily="18" charset="0"/>
              </a:rPr>
              <a:t>-LOAM odometry and mapping is used to create the map of the environment</a:t>
            </a:r>
            <a:endParaRPr lang="en-US" sz="2400" dirty="0">
              <a:latin typeface="Times New Roman" panose="02020603050405020304" pitchFamily="18" charset="0"/>
              <a:ea typeface="+mn-lt"/>
              <a:cs typeface="Times New Roman" panose="02020603050405020304" pitchFamily="18" charset="0"/>
            </a:endParaRPr>
          </a:p>
          <a:p>
            <a:pPr marL="285750" indent="-285750">
              <a:buFont typeface="Arial,Sans-Serif"/>
              <a:buChar char="•"/>
            </a:pPr>
            <a:r>
              <a:rPr lang="en-US" sz="2400" dirty="0">
                <a:solidFill>
                  <a:srgbClr val="FFFFFF"/>
                </a:solidFill>
                <a:latin typeface="Times New Roman" panose="02020603050405020304" pitchFamily="18" charset="0"/>
                <a:cs typeface="Times New Roman" panose="02020603050405020304" pitchFamily="18" charset="0"/>
              </a:rPr>
              <a:t>Collision model of radius </a:t>
            </a:r>
            <a:r>
              <a:rPr lang="en-US" sz="2400" i="1" dirty="0">
                <a:solidFill>
                  <a:srgbClr val="FFFFFF"/>
                </a:solidFill>
                <a:latin typeface="Times New Roman" panose="02020603050405020304" pitchFamily="18" charset="0"/>
                <a:cs typeface="Times New Roman" panose="02020603050405020304" pitchFamily="18" charset="0"/>
              </a:rPr>
              <a:t>R</a:t>
            </a:r>
            <a:r>
              <a:rPr lang="en-US" sz="2400" dirty="0">
                <a:solidFill>
                  <a:srgbClr val="FFFFFF"/>
                </a:solidFill>
                <a:latin typeface="Times New Roman" panose="02020603050405020304" pitchFamily="18" charset="0"/>
                <a:cs typeface="Times New Roman" panose="02020603050405020304" pitchFamily="18" charset="0"/>
              </a:rPr>
              <a:t>=0.3m, </a:t>
            </a:r>
            <a:r>
              <a:rPr lang="en-US" sz="2400" dirty="0" err="1">
                <a:solidFill>
                  <a:srgbClr val="FFFFFF"/>
                </a:solidFill>
                <a:latin typeface="Times New Roman" panose="02020603050405020304" pitchFamily="18" charset="0"/>
                <a:cs typeface="Times New Roman" panose="02020603050405020304" pitchFamily="18" charset="0"/>
              </a:rPr>
              <a:t>v_max</a:t>
            </a:r>
            <a:r>
              <a:rPr lang="en-US" sz="2400" dirty="0">
                <a:solidFill>
                  <a:srgbClr val="FFFFFF"/>
                </a:solidFill>
                <a:latin typeface="Times New Roman" panose="02020603050405020304" pitchFamily="18" charset="0"/>
                <a:cs typeface="Times New Roman" panose="02020603050405020304" pitchFamily="18" charset="0"/>
              </a:rPr>
              <a:t>=0.6m/s and </a:t>
            </a:r>
            <a:r>
              <a:rPr lang="en-US" sz="2400" dirty="0" err="1">
                <a:solidFill>
                  <a:srgbClr val="FFFFFF"/>
                </a:solidFill>
                <a:latin typeface="Times New Roman" panose="02020603050405020304" pitchFamily="18" charset="0"/>
                <a:cs typeface="Times New Roman" panose="02020603050405020304" pitchFamily="18" charset="0"/>
              </a:rPr>
              <a:t>w_max</a:t>
            </a:r>
            <a:r>
              <a:rPr lang="en-US" sz="2400" dirty="0">
                <a:solidFill>
                  <a:srgbClr val="FFFFFF"/>
                </a:solidFill>
                <a:latin typeface="Times New Roman" panose="02020603050405020304" pitchFamily="18" charset="0"/>
                <a:cs typeface="Times New Roman" panose="02020603050405020304" pitchFamily="18" charset="0"/>
              </a:rPr>
              <a:t>=0.6rad/s T=2.65s.</a:t>
            </a:r>
            <a:endParaRPr lang="en-US" sz="2400" dirty="0">
              <a:latin typeface="Times New Roman" panose="02020603050405020304" pitchFamily="18" charset="0"/>
              <a:ea typeface="+mn-lt"/>
              <a:cs typeface="Times New Roman" panose="02020603050405020304" pitchFamily="18" charset="0"/>
            </a:endParaRPr>
          </a:p>
          <a:p>
            <a:pPr marL="285750" indent="-285750">
              <a:buFont typeface="Arial,Sans-Serif"/>
              <a:buChar char="•"/>
            </a:pPr>
            <a:r>
              <a:rPr lang="en-US" sz="2400" dirty="0">
                <a:solidFill>
                  <a:srgbClr val="FFFFFF"/>
                </a:solidFill>
                <a:latin typeface="Times New Roman" panose="02020603050405020304" pitchFamily="18" charset="0"/>
                <a:cs typeface="Times New Roman" panose="02020603050405020304" pitchFamily="18" charset="0"/>
              </a:rPr>
              <a:t> AMCL ROS package is used for localization.</a:t>
            </a:r>
            <a:endParaRPr lang="en-US" sz="2400" dirty="0">
              <a:latin typeface="Times New Roman" panose="02020603050405020304" pitchFamily="18" charset="0"/>
              <a:ea typeface="+mn-lt"/>
              <a:cs typeface="Times New Roman" panose="02020603050405020304" pitchFamily="18" charset="0"/>
            </a:endParaRPr>
          </a:p>
          <a:p>
            <a:pPr marL="285750" indent="-285750">
              <a:buFont typeface="Arial,Sans-Serif"/>
              <a:buChar char="•"/>
            </a:pPr>
            <a:r>
              <a:rPr lang="en-US" sz="2400" dirty="0">
                <a:solidFill>
                  <a:srgbClr val="FFFFFF"/>
                </a:solidFill>
                <a:latin typeface="Times New Roman" panose="02020603050405020304" pitchFamily="18" charset="0"/>
                <a:cs typeface="Times New Roman" panose="02020603050405020304" pitchFamily="18" charset="0"/>
              </a:rPr>
              <a:t> Model Predictive Control was used to trace the optimal trajectory for each robot.</a:t>
            </a:r>
            <a:endParaRPr lang="en-US" sz="2400" dirty="0">
              <a:latin typeface="Times New Roman" panose="02020603050405020304" pitchFamily="18" charset="0"/>
              <a:ea typeface="+mn-lt"/>
              <a:cs typeface="Times New Roman" panose="02020603050405020304" pitchFamily="18" charset="0"/>
            </a:endParaRPr>
          </a:p>
        </p:txBody>
      </p:sp>
      <p:pic>
        <p:nvPicPr>
          <p:cNvPr id="4" name="Picture 4" descr="Diagram&#10;&#10;Description automatically generated">
            <a:extLst>
              <a:ext uri="{FF2B5EF4-FFF2-40B4-BE49-F238E27FC236}">
                <a16:creationId xmlns:a16="http://schemas.microsoft.com/office/drawing/2014/main" id="{B6A23CAF-FD24-F334-0D7D-802A450E8E74}"/>
              </a:ext>
            </a:extLst>
          </p:cNvPr>
          <p:cNvPicPr>
            <a:picLocks noChangeAspect="1"/>
          </p:cNvPicPr>
          <p:nvPr/>
        </p:nvPicPr>
        <p:blipFill>
          <a:blip r:embed="rId2"/>
          <a:stretch>
            <a:fillRect/>
          </a:stretch>
        </p:blipFill>
        <p:spPr>
          <a:xfrm>
            <a:off x="2413889" y="3632538"/>
            <a:ext cx="2287319" cy="2390981"/>
          </a:xfrm>
          <a:prstGeom prst="rect">
            <a:avLst/>
          </a:prstGeom>
          <a:ln w="127000" cap="sq">
            <a:noFill/>
            <a:miter lim="800000"/>
          </a:ln>
          <a:effectLst>
            <a:glow rad="139700">
              <a:schemeClr val="accent1">
                <a:satMod val="175000"/>
                <a:alpha val="40000"/>
              </a:schemeClr>
            </a:glow>
            <a:outerShdw blurRad="57150" dist="50800" dir="2700000" algn="tl" rotWithShape="0">
              <a:srgbClr val="000000">
                <a:alpha val="40000"/>
              </a:srgbClr>
            </a:outerShdw>
          </a:effectLst>
        </p:spPr>
      </p:pic>
      <p:pic>
        <p:nvPicPr>
          <p:cNvPr id="5" name="Picture 5" descr="A picture containing colorful&#10;&#10;Description automatically generated">
            <a:extLst>
              <a:ext uri="{FF2B5EF4-FFF2-40B4-BE49-F238E27FC236}">
                <a16:creationId xmlns:a16="http://schemas.microsoft.com/office/drawing/2014/main" id="{E6BA1A45-BB82-F541-96CC-22026363A43B}"/>
              </a:ext>
            </a:extLst>
          </p:cNvPr>
          <p:cNvPicPr>
            <a:picLocks noChangeAspect="1"/>
          </p:cNvPicPr>
          <p:nvPr/>
        </p:nvPicPr>
        <p:blipFill>
          <a:blip r:embed="rId3"/>
          <a:stretch>
            <a:fillRect/>
          </a:stretch>
        </p:blipFill>
        <p:spPr>
          <a:xfrm>
            <a:off x="6443083" y="3632538"/>
            <a:ext cx="2347626" cy="2390982"/>
          </a:xfrm>
          <a:prstGeom prst="rect">
            <a:avLst/>
          </a:prstGeom>
          <a:ln w="127000" cap="sq">
            <a:noFill/>
            <a:miter lim="800000"/>
          </a:ln>
          <a:effectLst>
            <a:glow rad="139700">
              <a:schemeClr val="accent1">
                <a:satMod val="175000"/>
                <a:alpha val="40000"/>
              </a:schemeClr>
            </a:glow>
            <a:outerShdw blurRad="57150" dist="50800" dir="2700000" algn="tl" rotWithShape="0">
              <a:srgbClr val="000000">
                <a:alpha val="40000"/>
              </a:srgbClr>
            </a:outerShdw>
          </a:effectLst>
        </p:spPr>
      </p:pic>
      <p:sp>
        <p:nvSpPr>
          <p:cNvPr id="2" name="Rectangle 1">
            <a:extLst>
              <a:ext uri="{FF2B5EF4-FFF2-40B4-BE49-F238E27FC236}">
                <a16:creationId xmlns:a16="http://schemas.microsoft.com/office/drawing/2014/main" id="{9A6879ED-9F4B-4FB3-9661-98A4820E0C67}"/>
              </a:ext>
            </a:extLst>
          </p:cNvPr>
          <p:cNvSpPr/>
          <p:nvPr/>
        </p:nvSpPr>
        <p:spPr>
          <a:xfrm>
            <a:off x="6296891" y="603115"/>
            <a:ext cx="2493818"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glow rad="228600">
                  <a:schemeClr val="accent1">
                    <a:satMod val="175000"/>
                    <a:alpha val="40000"/>
                  </a:schemeClr>
                </a:glow>
              </a:effectLst>
            </a:endParaRPr>
          </a:p>
        </p:txBody>
      </p:sp>
      <p:sp>
        <p:nvSpPr>
          <p:cNvPr id="10" name="TextBox 9">
            <a:extLst>
              <a:ext uri="{FF2B5EF4-FFF2-40B4-BE49-F238E27FC236}">
                <a16:creationId xmlns:a16="http://schemas.microsoft.com/office/drawing/2014/main" id="{49D33F3A-DE22-4408-9225-8566C0D5A617}"/>
              </a:ext>
            </a:extLst>
          </p:cNvPr>
          <p:cNvSpPr txBox="1"/>
          <p:nvPr/>
        </p:nvSpPr>
        <p:spPr>
          <a:xfrm>
            <a:off x="943583" y="603115"/>
            <a:ext cx="41687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Hardware Experiment</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06E1CBE-B4B8-457A-877E-BD103C82EC9B}"/>
              </a:ext>
            </a:extLst>
          </p:cNvPr>
          <p:cNvSpPr txBox="1"/>
          <p:nvPr/>
        </p:nvSpPr>
        <p:spPr>
          <a:xfrm>
            <a:off x="5112327" y="6134814"/>
            <a:ext cx="5645426"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3D map of the Hardware experiment setup</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BA61B4B-71A1-460E-B5B9-4571FAEA537B}"/>
              </a:ext>
            </a:extLst>
          </p:cNvPr>
          <p:cNvSpPr txBox="1"/>
          <p:nvPr/>
        </p:nvSpPr>
        <p:spPr>
          <a:xfrm>
            <a:off x="1053548" y="6134814"/>
            <a:ext cx="4748503"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Trajectory generated in the hardware experiment</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7153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6AB309-E070-4EF6-851B-ED292E91C3C0}"/>
              </a:ext>
            </a:extLst>
          </p:cNvPr>
          <p:cNvSpPr txBox="1"/>
          <p:nvPr/>
        </p:nvSpPr>
        <p:spPr>
          <a:xfrm>
            <a:off x="943583" y="603115"/>
            <a:ext cx="714010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Results</a:t>
            </a:r>
            <a:r>
              <a:rPr lang="en-US" sz="3200" dirty="0">
                <a:solidFill>
                  <a:schemeClr val="bg1"/>
                </a:solidFill>
                <a:latin typeface="Times New Roman" panose="02020603050405020304" pitchFamily="18" charset="0"/>
                <a:cs typeface="Times New Roman" panose="02020603050405020304" pitchFamily="18" charset="0"/>
              </a:rPr>
              <a:t> </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33F2F05-812C-43BA-9982-BBE265D121A5}"/>
              </a:ext>
            </a:extLst>
          </p:cNvPr>
          <p:cNvSpPr txBox="1"/>
          <p:nvPr/>
        </p:nvSpPr>
        <p:spPr>
          <a:xfrm>
            <a:off x="901430" y="1922281"/>
            <a:ext cx="10389140" cy="279885"/>
          </a:xfrm>
          <a:prstGeom prst="rect">
            <a:avLst/>
          </a:prstGeom>
          <a:noFill/>
        </p:spPr>
        <p:txBody>
          <a:bodyPr wrap="square" rtlCol="0">
            <a:spAutoFit/>
          </a:bodyPr>
          <a:lstStyle/>
          <a:p>
            <a:pPr marL="342900" indent="-342900">
              <a:lnSpc>
                <a:spcPts val="1200"/>
              </a:lnSpc>
              <a:spcAft>
                <a:spcPts val="1200"/>
              </a:spcAft>
              <a:buFont typeface="Arial" panose="020B0604020202020204" pitchFamily="34" charset="0"/>
              <a:buChar char="•"/>
            </a:pPr>
            <a:endParaRPr lang="en-IN" sz="2400" i="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92E541E-7114-374B-8197-6DA9A740FA33}"/>
              </a:ext>
            </a:extLst>
          </p:cNvPr>
          <p:cNvSpPr txBox="1"/>
          <p:nvPr/>
        </p:nvSpPr>
        <p:spPr>
          <a:xfrm>
            <a:off x="910223" y="1402597"/>
            <a:ext cx="1055953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2400" dirty="0">
                <a:solidFill>
                  <a:srgbClr val="FFFFFF"/>
                </a:solidFill>
                <a:latin typeface="Times New Roman" panose="02020603050405020304" pitchFamily="18" charset="0"/>
                <a:cs typeface="Times New Roman" panose="02020603050405020304" pitchFamily="18" charset="0"/>
              </a:rPr>
              <a:t> Simulation</a:t>
            </a:r>
            <a:r>
              <a:rPr lang="en-US" sz="2400" dirty="0">
                <a:solidFill>
                  <a:schemeClr val="bg1"/>
                </a:solidFill>
                <a:latin typeface="Times New Roman" panose="02020603050405020304" pitchFamily="18" charset="0"/>
                <a:ea typeface="+mn-lt"/>
                <a:cs typeface="Times New Roman" panose="02020603050405020304" pitchFamily="18" charset="0"/>
              </a:rPr>
              <a:t> tests were conducted on 4, 8, 16, 24 and 32 robot systems.</a:t>
            </a:r>
            <a:endParaRPr lang="en-US" sz="2400" dirty="0">
              <a:solidFill>
                <a:schemeClr val="bg1"/>
              </a:solidFill>
              <a:latin typeface="Times New Roman" panose="02020603050405020304" pitchFamily="18" charset="0"/>
              <a:cs typeface="Times New Roman" panose="02020603050405020304" pitchFamily="18" charset="0"/>
            </a:endParaRPr>
          </a:p>
          <a:p>
            <a:pPr>
              <a:buFont typeface="Arial"/>
              <a:buChar char="•"/>
            </a:pPr>
            <a:r>
              <a:rPr lang="en-US" sz="2400" dirty="0">
                <a:solidFill>
                  <a:schemeClr val="bg1"/>
                </a:solidFill>
                <a:latin typeface="Times New Roman" panose="02020603050405020304" pitchFamily="18" charset="0"/>
                <a:cs typeface="Times New Roman" panose="02020603050405020304" pitchFamily="18" charset="0"/>
              </a:rPr>
              <a:t> Comparative study between coupled trajectory optimization and prioritized trajectory optimization was conducted</a:t>
            </a:r>
          </a:p>
          <a:p>
            <a:pPr>
              <a:buFont typeface="Arial"/>
              <a:buChar char="•"/>
            </a:pPr>
            <a:r>
              <a:rPr lang="en-US" sz="2400" dirty="0">
                <a:solidFill>
                  <a:srgbClr val="FFFFFF"/>
                </a:solidFill>
                <a:latin typeface="Times New Roman" panose="02020603050405020304" pitchFamily="18" charset="0"/>
                <a:cs typeface="Times New Roman" panose="02020603050405020304" pitchFamily="18" charset="0"/>
              </a:rPr>
              <a:t> Analysis and comparison of random and priority based grouping strategy was also performed.</a:t>
            </a:r>
            <a:endParaRPr lang="en-US" sz="2400" dirty="0">
              <a:latin typeface="Times New Roman" panose="02020603050405020304" pitchFamily="18" charset="0"/>
              <a:ea typeface="+mn-lt"/>
              <a:cs typeface="Times New Roman" panose="02020603050405020304" pitchFamily="18" charset="0"/>
            </a:endParaRPr>
          </a:p>
        </p:txBody>
      </p:sp>
      <p:pic>
        <p:nvPicPr>
          <p:cNvPr id="8" name="Picture 7">
            <a:extLst>
              <a:ext uri="{FF2B5EF4-FFF2-40B4-BE49-F238E27FC236}">
                <a16:creationId xmlns:a16="http://schemas.microsoft.com/office/drawing/2014/main" id="{4E996AE1-3DEA-4F8C-88BC-7CE37DB7C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8409" y="4004243"/>
            <a:ext cx="1984189" cy="1569051"/>
          </a:xfrm>
          <a:prstGeom prst="rect">
            <a:avLst/>
          </a:prstGeom>
          <a:effectLst>
            <a:glow rad="139700">
              <a:schemeClr val="accent1">
                <a:satMod val="175000"/>
                <a:alpha val="40000"/>
              </a:schemeClr>
            </a:glow>
          </a:effectLst>
        </p:spPr>
      </p:pic>
      <p:pic>
        <p:nvPicPr>
          <p:cNvPr id="11" name="Picture 10">
            <a:extLst>
              <a:ext uri="{FF2B5EF4-FFF2-40B4-BE49-F238E27FC236}">
                <a16:creationId xmlns:a16="http://schemas.microsoft.com/office/drawing/2014/main" id="{E866F81C-0C71-4D84-B989-906B6CD83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715" y="4022674"/>
            <a:ext cx="2012199" cy="1591201"/>
          </a:xfrm>
          <a:prstGeom prst="rect">
            <a:avLst/>
          </a:prstGeom>
          <a:effectLst>
            <a:glow rad="139700">
              <a:schemeClr val="accent1">
                <a:satMod val="175000"/>
                <a:alpha val="40000"/>
              </a:schemeClr>
            </a:glow>
          </a:effectLst>
        </p:spPr>
      </p:pic>
      <p:pic>
        <p:nvPicPr>
          <p:cNvPr id="14" name="Picture 13">
            <a:extLst>
              <a:ext uri="{FF2B5EF4-FFF2-40B4-BE49-F238E27FC236}">
                <a16:creationId xmlns:a16="http://schemas.microsoft.com/office/drawing/2014/main" id="{334F6BC4-4D82-44D1-A8C1-4B9B96DA01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9143" y="4022674"/>
            <a:ext cx="2012199" cy="1591201"/>
          </a:xfrm>
          <a:prstGeom prst="rect">
            <a:avLst/>
          </a:prstGeom>
          <a:effectLst>
            <a:glow rad="139700">
              <a:schemeClr val="accent1">
                <a:satMod val="175000"/>
                <a:alpha val="40000"/>
              </a:schemeClr>
            </a:glow>
          </a:effectLst>
        </p:spPr>
      </p:pic>
      <p:pic>
        <p:nvPicPr>
          <p:cNvPr id="16" name="Picture 15">
            <a:extLst>
              <a:ext uri="{FF2B5EF4-FFF2-40B4-BE49-F238E27FC236}">
                <a16:creationId xmlns:a16="http://schemas.microsoft.com/office/drawing/2014/main" id="{2A6FDA45-76FC-4BC8-B766-A1681DD602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1224" y="4027585"/>
            <a:ext cx="2005988" cy="1586290"/>
          </a:xfrm>
          <a:prstGeom prst="rect">
            <a:avLst/>
          </a:prstGeom>
          <a:effectLst>
            <a:glow rad="139700">
              <a:schemeClr val="accent1">
                <a:satMod val="175000"/>
                <a:alpha val="40000"/>
              </a:schemeClr>
            </a:glow>
          </a:effectLst>
        </p:spPr>
      </p:pic>
      <p:pic>
        <p:nvPicPr>
          <p:cNvPr id="18" name="Picture 17">
            <a:extLst>
              <a:ext uri="{FF2B5EF4-FFF2-40B4-BE49-F238E27FC236}">
                <a16:creationId xmlns:a16="http://schemas.microsoft.com/office/drawing/2014/main" id="{3BB512E1-2E6D-4F6F-BCF3-16A3D57963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3796" y="4022674"/>
            <a:ext cx="1984189" cy="1569052"/>
          </a:xfrm>
          <a:prstGeom prst="rect">
            <a:avLst/>
          </a:prstGeom>
          <a:effectLst>
            <a:glow rad="139700">
              <a:schemeClr val="accent1">
                <a:satMod val="175000"/>
                <a:alpha val="40000"/>
              </a:schemeClr>
            </a:glow>
          </a:effectLst>
        </p:spPr>
      </p:pic>
      <p:sp>
        <p:nvSpPr>
          <p:cNvPr id="19" name="TextBox 18">
            <a:extLst>
              <a:ext uri="{FF2B5EF4-FFF2-40B4-BE49-F238E27FC236}">
                <a16:creationId xmlns:a16="http://schemas.microsoft.com/office/drawing/2014/main" id="{A6FD7936-806A-4C3E-B6A6-397FA13FA377}"/>
              </a:ext>
            </a:extLst>
          </p:cNvPr>
          <p:cNvSpPr txBox="1"/>
          <p:nvPr/>
        </p:nvSpPr>
        <p:spPr>
          <a:xfrm>
            <a:off x="1033264" y="5734796"/>
            <a:ext cx="1162878" cy="369332"/>
          </a:xfrm>
          <a:prstGeom prst="rect">
            <a:avLst/>
          </a:prstGeom>
          <a:noFill/>
        </p:spPr>
        <p:txBody>
          <a:bodyPr wrap="square" rtlCol="0">
            <a:spAutoFit/>
          </a:bodyPr>
          <a:lstStyle/>
          <a:p>
            <a:pPr algn="ctr"/>
            <a:r>
              <a:rPr lang="en-US" dirty="0">
                <a:solidFill>
                  <a:schemeClr val="bg1"/>
                </a:solidFill>
              </a:rPr>
              <a:t>4 agents</a:t>
            </a:r>
            <a:endParaRPr lang="en-IN" dirty="0">
              <a:solidFill>
                <a:schemeClr val="bg1"/>
              </a:solidFill>
            </a:endParaRPr>
          </a:p>
        </p:txBody>
      </p:sp>
      <p:sp>
        <p:nvSpPr>
          <p:cNvPr id="20" name="TextBox 19">
            <a:extLst>
              <a:ext uri="{FF2B5EF4-FFF2-40B4-BE49-F238E27FC236}">
                <a16:creationId xmlns:a16="http://schemas.microsoft.com/office/drawing/2014/main" id="{CD7B38FE-5379-4DD4-A503-FFEFE3F92C3C}"/>
              </a:ext>
            </a:extLst>
          </p:cNvPr>
          <p:cNvSpPr txBox="1"/>
          <p:nvPr/>
        </p:nvSpPr>
        <p:spPr>
          <a:xfrm>
            <a:off x="3382196" y="5747980"/>
            <a:ext cx="1162878" cy="369332"/>
          </a:xfrm>
          <a:prstGeom prst="rect">
            <a:avLst/>
          </a:prstGeom>
          <a:noFill/>
        </p:spPr>
        <p:txBody>
          <a:bodyPr wrap="square" rtlCol="0">
            <a:spAutoFit/>
          </a:bodyPr>
          <a:lstStyle/>
          <a:p>
            <a:pPr algn="ctr"/>
            <a:r>
              <a:rPr lang="en-US" dirty="0">
                <a:solidFill>
                  <a:schemeClr val="bg1"/>
                </a:solidFill>
              </a:rPr>
              <a:t>8 agents</a:t>
            </a:r>
            <a:endParaRPr lang="en-IN" dirty="0">
              <a:solidFill>
                <a:schemeClr val="bg1"/>
              </a:solidFill>
            </a:endParaRPr>
          </a:p>
        </p:txBody>
      </p:sp>
      <p:sp>
        <p:nvSpPr>
          <p:cNvPr id="21" name="TextBox 20">
            <a:extLst>
              <a:ext uri="{FF2B5EF4-FFF2-40B4-BE49-F238E27FC236}">
                <a16:creationId xmlns:a16="http://schemas.microsoft.com/office/drawing/2014/main" id="{5E85F0E8-FC49-45C0-8CD0-227B23975D4B}"/>
              </a:ext>
            </a:extLst>
          </p:cNvPr>
          <p:cNvSpPr txBox="1"/>
          <p:nvPr/>
        </p:nvSpPr>
        <p:spPr>
          <a:xfrm>
            <a:off x="5731128" y="5783679"/>
            <a:ext cx="1162878" cy="369332"/>
          </a:xfrm>
          <a:prstGeom prst="rect">
            <a:avLst/>
          </a:prstGeom>
          <a:noFill/>
        </p:spPr>
        <p:txBody>
          <a:bodyPr wrap="square" rtlCol="0">
            <a:spAutoFit/>
          </a:bodyPr>
          <a:lstStyle/>
          <a:p>
            <a:pPr algn="ctr"/>
            <a:r>
              <a:rPr lang="en-US" dirty="0">
                <a:solidFill>
                  <a:schemeClr val="bg1"/>
                </a:solidFill>
              </a:rPr>
              <a:t>16 agents</a:t>
            </a:r>
            <a:endParaRPr lang="en-IN" dirty="0">
              <a:solidFill>
                <a:schemeClr val="bg1"/>
              </a:solidFill>
            </a:endParaRPr>
          </a:p>
        </p:txBody>
      </p:sp>
      <p:sp>
        <p:nvSpPr>
          <p:cNvPr id="22" name="TextBox 21">
            <a:extLst>
              <a:ext uri="{FF2B5EF4-FFF2-40B4-BE49-F238E27FC236}">
                <a16:creationId xmlns:a16="http://schemas.microsoft.com/office/drawing/2014/main" id="{EF1DD926-6CA3-45C7-B770-DE4548C671EB}"/>
              </a:ext>
            </a:extLst>
          </p:cNvPr>
          <p:cNvSpPr txBox="1"/>
          <p:nvPr/>
        </p:nvSpPr>
        <p:spPr>
          <a:xfrm>
            <a:off x="8111500" y="5783679"/>
            <a:ext cx="1162878" cy="369332"/>
          </a:xfrm>
          <a:prstGeom prst="rect">
            <a:avLst/>
          </a:prstGeom>
          <a:noFill/>
        </p:spPr>
        <p:txBody>
          <a:bodyPr wrap="square" rtlCol="0">
            <a:spAutoFit/>
          </a:bodyPr>
          <a:lstStyle/>
          <a:p>
            <a:pPr algn="ctr"/>
            <a:r>
              <a:rPr lang="en-US" dirty="0">
                <a:solidFill>
                  <a:schemeClr val="bg1"/>
                </a:solidFill>
              </a:rPr>
              <a:t>24 agents</a:t>
            </a:r>
            <a:endParaRPr lang="en-IN" dirty="0">
              <a:solidFill>
                <a:schemeClr val="bg1"/>
              </a:solidFill>
            </a:endParaRPr>
          </a:p>
        </p:txBody>
      </p:sp>
      <p:sp>
        <p:nvSpPr>
          <p:cNvPr id="23" name="TextBox 22">
            <a:extLst>
              <a:ext uri="{FF2B5EF4-FFF2-40B4-BE49-F238E27FC236}">
                <a16:creationId xmlns:a16="http://schemas.microsoft.com/office/drawing/2014/main" id="{92824B08-03D1-4E66-BD38-B96106571D9F}"/>
              </a:ext>
            </a:extLst>
          </p:cNvPr>
          <p:cNvSpPr txBox="1"/>
          <p:nvPr/>
        </p:nvSpPr>
        <p:spPr>
          <a:xfrm>
            <a:off x="10254451" y="5734796"/>
            <a:ext cx="1162878" cy="369332"/>
          </a:xfrm>
          <a:prstGeom prst="rect">
            <a:avLst/>
          </a:prstGeom>
          <a:noFill/>
        </p:spPr>
        <p:txBody>
          <a:bodyPr wrap="square" rtlCol="0">
            <a:spAutoFit/>
          </a:bodyPr>
          <a:lstStyle/>
          <a:p>
            <a:pPr algn="ctr"/>
            <a:r>
              <a:rPr lang="en-US" dirty="0">
                <a:solidFill>
                  <a:schemeClr val="bg1"/>
                </a:solidFill>
              </a:rPr>
              <a:t>32 agents</a:t>
            </a:r>
            <a:endParaRPr lang="en-IN" dirty="0">
              <a:solidFill>
                <a:schemeClr val="bg1"/>
              </a:solidFill>
            </a:endParaRPr>
          </a:p>
        </p:txBody>
      </p:sp>
    </p:spTree>
    <p:extLst>
      <p:ext uri="{BB962C8B-B14F-4D97-AF65-F5344CB8AC3E}">
        <p14:creationId xmlns:p14="http://schemas.microsoft.com/office/powerpoint/2010/main" val="2052860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6AB309-E070-4EF6-851B-ED292E91C3C0}"/>
              </a:ext>
            </a:extLst>
          </p:cNvPr>
          <p:cNvSpPr txBox="1"/>
          <p:nvPr/>
        </p:nvSpPr>
        <p:spPr>
          <a:xfrm>
            <a:off x="943583" y="603115"/>
            <a:ext cx="714010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Results</a:t>
            </a:r>
            <a:r>
              <a:rPr lang="en-US" sz="3200" dirty="0">
                <a:solidFill>
                  <a:schemeClr val="bg1"/>
                </a:solidFill>
                <a:latin typeface="Times New Roman" panose="02020603050405020304" pitchFamily="18" charset="0"/>
                <a:cs typeface="Times New Roman" panose="02020603050405020304" pitchFamily="18" charset="0"/>
              </a:rPr>
              <a:t> </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33F2F05-812C-43BA-9982-BBE265D121A5}"/>
              </a:ext>
            </a:extLst>
          </p:cNvPr>
          <p:cNvSpPr txBox="1"/>
          <p:nvPr/>
        </p:nvSpPr>
        <p:spPr>
          <a:xfrm>
            <a:off x="901430" y="1922281"/>
            <a:ext cx="10389140" cy="279885"/>
          </a:xfrm>
          <a:prstGeom prst="rect">
            <a:avLst/>
          </a:prstGeom>
          <a:noFill/>
        </p:spPr>
        <p:txBody>
          <a:bodyPr wrap="square" rtlCol="0">
            <a:spAutoFit/>
          </a:bodyPr>
          <a:lstStyle/>
          <a:p>
            <a:pPr marL="342900" indent="-342900">
              <a:lnSpc>
                <a:spcPts val="1200"/>
              </a:lnSpc>
              <a:spcAft>
                <a:spcPts val="1200"/>
              </a:spcAft>
              <a:buFont typeface="Arial" panose="020B0604020202020204" pitchFamily="34" charset="0"/>
              <a:buChar char="•"/>
            </a:pPr>
            <a:endParaRPr lang="en-IN" sz="2400" i="1">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92E541E-7114-374B-8197-6DA9A740FA33}"/>
              </a:ext>
            </a:extLst>
          </p:cNvPr>
          <p:cNvSpPr txBox="1"/>
          <p:nvPr/>
        </p:nvSpPr>
        <p:spPr>
          <a:xfrm>
            <a:off x="901430" y="1378732"/>
            <a:ext cx="10258816"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solidFill>
                  <a:srgbClr val="FFFFFF"/>
                </a:solidFill>
                <a:latin typeface="Times New Roman" panose="02020603050405020304" pitchFamily="18" charset="0"/>
                <a:cs typeface="Times New Roman" panose="02020603050405020304" pitchFamily="18" charset="0"/>
              </a:rPr>
              <a:t>Runtime was found to be higher for prioritized trajectory optimization in comparison to the coupled strategy.</a:t>
            </a: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buFont typeface="Arial"/>
              <a:buChar char="•"/>
            </a:pPr>
            <a:r>
              <a:rPr lang="en-US" sz="2400" dirty="0">
                <a:solidFill>
                  <a:srgbClr val="FFFFFF"/>
                </a:solidFill>
                <a:latin typeface="Times New Roman" panose="02020603050405020304" pitchFamily="18" charset="0"/>
                <a:cs typeface="Times New Roman" panose="02020603050405020304" pitchFamily="18" charset="0"/>
              </a:rPr>
              <a:t>Cost of prioritized trajectory optimization is comparatively more than that of the coupled approach.</a:t>
            </a: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buFont typeface="Arial"/>
              <a:buChar char="•"/>
            </a:pPr>
            <a:r>
              <a:rPr lang="en-US" sz="2400" dirty="0">
                <a:solidFill>
                  <a:srgbClr val="FFFFFF"/>
                </a:solidFill>
                <a:latin typeface="Times New Roman" panose="02020603050405020304" pitchFamily="18" charset="0"/>
                <a:cs typeface="Times New Roman" panose="02020603050405020304" pitchFamily="18" charset="0"/>
              </a:rPr>
              <a:t>Success rate of random grouping strategy optimization with the increase in the robots in the system.</a:t>
            </a:r>
            <a:endParaRPr lang="en-US" sz="2400" dirty="0">
              <a:latin typeface="Times New Roman" panose="02020603050405020304" pitchFamily="18" charset="0"/>
              <a:ea typeface="+mn-lt"/>
              <a:cs typeface="Times New Roman" panose="02020603050405020304" pitchFamily="18" charset="0"/>
            </a:endParaRPr>
          </a:p>
          <a:p>
            <a:pPr marL="285750" indent="-285750">
              <a:buFont typeface="Arial,Sans-Serif"/>
              <a:buChar char="•"/>
            </a:pPr>
            <a:endParaRPr lang="en-US" sz="2400" dirty="0">
              <a:latin typeface="Times New Roman" panose="02020603050405020304" pitchFamily="18" charset="0"/>
              <a:ea typeface="+mn-lt"/>
              <a:cs typeface="Times New Roman" panose="02020603050405020304" pitchFamily="18" charset="0"/>
            </a:endParaRPr>
          </a:p>
          <a:p>
            <a:pPr>
              <a:buFont typeface="Arial"/>
              <a:buChar char="•"/>
            </a:pPr>
            <a:endParaRPr lang="en-US" sz="2400" dirty="0">
              <a:solidFill>
                <a:srgbClr val="FFFFFF"/>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BFD14A9-2153-41D9-9D73-FF295A592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530" y="3945835"/>
            <a:ext cx="3188638" cy="2391479"/>
          </a:xfrm>
          <a:prstGeom prst="rect">
            <a:avLst/>
          </a:prstGeom>
          <a:effectLst>
            <a:glow rad="139700">
              <a:schemeClr val="accent1">
                <a:satMod val="175000"/>
                <a:alpha val="40000"/>
              </a:schemeClr>
            </a:glow>
          </a:effectLst>
        </p:spPr>
      </p:pic>
      <p:pic>
        <p:nvPicPr>
          <p:cNvPr id="11" name="Picture 10">
            <a:extLst>
              <a:ext uri="{FF2B5EF4-FFF2-40B4-BE49-F238E27FC236}">
                <a16:creationId xmlns:a16="http://schemas.microsoft.com/office/drawing/2014/main" id="{A8E76350-10BA-47AD-9088-2C536B1E5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680" y="3945835"/>
            <a:ext cx="3188639" cy="2391479"/>
          </a:xfrm>
          <a:prstGeom prst="rect">
            <a:avLst/>
          </a:prstGeom>
          <a:effectLst>
            <a:glow rad="139700">
              <a:schemeClr val="accent1">
                <a:satMod val="175000"/>
                <a:alpha val="40000"/>
              </a:schemeClr>
            </a:glow>
          </a:effectLst>
        </p:spPr>
      </p:pic>
      <p:pic>
        <p:nvPicPr>
          <p:cNvPr id="4" name="Picture 3">
            <a:extLst>
              <a:ext uri="{FF2B5EF4-FFF2-40B4-BE49-F238E27FC236}">
                <a16:creationId xmlns:a16="http://schemas.microsoft.com/office/drawing/2014/main" id="{8841599F-90DE-4158-A3D5-28C74B947A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4831" y="3938333"/>
            <a:ext cx="3188638" cy="2391479"/>
          </a:xfrm>
          <a:prstGeom prst="rect">
            <a:avLst/>
          </a:prstGeom>
          <a:effectLst>
            <a:glow rad="139700">
              <a:schemeClr val="accent1">
                <a:satMod val="175000"/>
                <a:alpha val="40000"/>
              </a:schemeClr>
            </a:glow>
          </a:effectLst>
        </p:spPr>
      </p:pic>
    </p:spTree>
    <p:extLst>
      <p:ext uri="{BB962C8B-B14F-4D97-AF65-F5344CB8AC3E}">
        <p14:creationId xmlns:p14="http://schemas.microsoft.com/office/powerpoint/2010/main" val="3836024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6AB309-E070-4EF6-851B-ED292E91C3C0}"/>
              </a:ext>
            </a:extLst>
          </p:cNvPr>
          <p:cNvSpPr txBox="1"/>
          <p:nvPr/>
        </p:nvSpPr>
        <p:spPr>
          <a:xfrm>
            <a:off x="943583" y="603115"/>
            <a:ext cx="7140102" cy="584775"/>
          </a:xfrm>
          <a:prstGeom prst="rect">
            <a:avLst/>
          </a:prstGeom>
          <a:noFill/>
          <a:ln>
            <a:noFill/>
          </a:ln>
          <a:effectLst>
            <a:glow rad="228600">
              <a:schemeClr val="accent1">
                <a:satMod val="175000"/>
                <a:alpha val="40000"/>
              </a:schemeClr>
            </a:glow>
            <a:outerShdw blurRad="63500" sx="102000" sy="102000" algn="ctr" rotWithShape="0">
              <a:prstClr val="black">
                <a:alpha val="40000"/>
              </a:prstClr>
            </a:outerShdw>
          </a:effectLst>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Problem Statement</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A18530F-D311-40FD-92CD-B809467A99C5}"/>
              </a:ext>
            </a:extLst>
          </p:cNvPr>
          <p:cNvSpPr txBox="1"/>
          <p:nvPr/>
        </p:nvSpPr>
        <p:spPr>
          <a:xfrm>
            <a:off x="1011677" y="1702340"/>
            <a:ext cx="10389140" cy="1569660"/>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T</a:t>
            </a:r>
            <a:r>
              <a:rPr lang="en-US" sz="2400" b="0" i="0" dirty="0">
                <a:solidFill>
                  <a:schemeClr val="bg1"/>
                </a:solidFill>
                <a:effectLst/>
                <a:latin typeface="Times New Roman" panose="02020603050405020304" pitchFamily="18" charset="0"/>
                <a:cs typeface="Times New Roman" panose="02020603050405020304" pitchFamily="18" charset="0"/>
              </a:rPr>
              <a:t>o develop an efficient collision-free multi-robot trajectory planning strategy for a large group of non-holonomic mobile robots. A priority-based trajectory optimization technique is proposed to obtain computationally efficient trajectories for multi-robot systems.</a:t>
            </a:r>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DF4B027-7863-4881-BD84-6CA77BDE1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4514" y="3188080"/>
            <a:ext cx="3424335" cy="2707886"/>
          </a:xfrm>
          <a:prstGeom prst="rect">
            <a:avLst/>
          </a:prstGeom>
          <a:effectLst>
            <a:glow rad="139700">
              <a:schemeClr val="accent1">
                <a:satMod val="175000"/>
                <a:alpha val="40000"/>
              </a:schemeClr>
            </a:glow>
          </a:effectLst>
        </p:spPr>
      </p:pic>
      <p:sp>
        <p:nvSpPr>
          <p:cNvPr id="2" name="TextBox 1">
            <a:extLst>
              <a:ext uri="{FF2B5EF4-FFF2-40B4-BE49-F238E27FC236}">
                <a16:creationId xmlns:a16="http://schemas.microsoft.com/office/drawing/2014/main" id="{96B327AD-8205-4467-8A29-76B22543A176}"/>
              </a:ext>
            </a:extLst>
          </p:cNvPr>
          <p:cNvSpPr txBox="1"/>
          <p:nvPr/>
        </p:nvSpPr>
        <p:spPr>
          <a:xfrm>
            <a:off x="3988836" y="5976913"/>
            <a:ext cx="5635690" cy="369332"/>
          </a:xfrm>
          <a:prstGeom prst="rect">
            <a:avLst/>
          </a:prstGeom>
          <a:noFill/>
        </p:spPr>
        <p:txBody>
          <a:bodyPr wrap="square" rtlCol="0">
            <a:spAutoFit/>
          </a:bodyPr>
          <a:lstStyle/>
          <a:p>
            <a:pPr algn="ctr"/>
            <a:r>
              <a:rPr lang="en-US" dirty="0">
                <a:solidFill>
                  <a:schemeClr val="bg1"/>
                </a:solidFill>
              </a:rPr>
              <a:t>Trajectory generation for a 4-agent system</a:t>
            </a:r>
            <a:endParaRPr lang="en-IN" dirty="0">
              <a:solidFill>
                <a:schemeClr val="bg1"/>
              </a:solidFill>
            </a:endParaRPr>
          </a:p>
        </p:txBody>
      </p:sp>
    </p:spTree>
    <p:extLst>
      <p:ext uri="{BB962C8B-B14F-4D97-AF65-F5344CB8AC3E}">
        <p14:creationId xmlns:p14="http://schemas.microsoft.com/office/powerpoint/2010/main" val="1626911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6AB309-E070-4EF6-851B-ED292E91C3C0}"/>
              </a:ext>
            </a:extLst>
          </p:cNvPr>
          <p:cNvSpPr txBox="1"/>
          <p:nvPr/>
        </p:nvSpPr>
        <p:spPr>
          <a:xfrm>
            <a:off x="943583" y="603115"/>
            <a:ext cx="714010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Results</a:t>
            </a:r>
            <a:r>
              <a:rPr lang="en-US" sz="3200" dirty="0">
                <a:solidFill>
                  <a:schemeClr val="bg1"/>
                </a:solidFill>
                <a:latin typeface="Times New Roman" panose="02020603050405020304" pitchFamily="18" charset="0"/>
                <a:cs typeface="Times New Roman" panose="02020603050405020304" pitchFamily="18" charset="0"/>
              </a:rPr>
              <a:t> </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33F2F05-812C-43BA-9982-BBE265D121A5}"/>
              </a:ext>
            </a:extLst>
          </p:cNvPr>
          <p:cNvSpPr txBox="1"/>
          <p:nvPr/>
        </p:nvSpPr>
        <p:spPr>
          <a:xfrm>
            <a:off x="901430" y="1922281"/>
            <a:ext cx="10389140" cy="279885"/>
          </a:xfrm>
          <a:prstGeom prst="rect">
            <a:avLst/>
          </a:prstGeom>
          <a:noFill/>
        </p:spPr>
        <p:txBody>
          <a:bodyPr wrap="square" rtlCol="0">
            <a:spAutoFit/>
          </a:bodyPr>
          <a:lstStyle/>
          <a:p>
            <a:pPr marL="342900" indent="-342900">
              <a:lnSpc>
                <a:spcPts val="1200"/>
              </a:lnSpc>
              <a:spcAft>
                <a:spcPts val="1200"/>
              </a:spcAft>
              <a:buFont typeface="Arial" panose="020B0604020202020204" pitchFamily="34" charset="0"/>
              <a:buChar char="•"/>
            </a:pPr>
            <a:endParaRPr lang="en-IN" sz="2400" i="1">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92E541E-7114-374B-8197-6DA9A740FA33}"/>
              </a:ext>
            </a:extLst>
          </p:cNvPr>
          <p:cNvSpPr txBox="1"/>
          <p:nvPr/>
        </p:nvSpPr>
        <p:spPr>
          <a:xfrm>
            <a:off x="901430" y="1378732"/>
            <a:ext cx="1025881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solidFill>
                  <a:srgbClr val="FFFFFF"/>
                </a:solidFill>
                <a:latin typeface="Times New Roman"/>
                <a:cs typeface="Times New Roman"/>
              </a:rPr>
              <a:t>Trajectory traced by the agents are largely dependent on the collision radius of the agents.</a:t>
            </a:r>
            <a:endParaRPr lang="en-US" sz="2400" dirty="0">
              <a:solidFill>
                <a:srgbClr val="000000"/>
              </a:solidFill>
              <a:latin typeface="Calibri" panose="020F0502020204030204"/>
              <a:cs typeface="Calibri" panose="020F0502020204030204"/>
            </a:endParaRPr>
          </a:p>
          <a:p>
            <a:pPr marL="285750" indent="-285750">
              <a:buFont typeface="Arial,Sans-Serif"/>
              <a:buChar char="•"/>
            </a:pPr>
            <a:endParaRPr lang="en-US" sz="2400" dirty="0">
              <a:ea typeface="+mn-lt"/>
              <a:cs typeface="+mn-lt"/>
            </a:endParaRPr>
          </a:p>
          <a:p>
            <a:pPr>
              <a:buFont typeface="Arial"/>
              <a:buChar char="•"/>
            </a:pPr>
            <a:endParaRPr lang="en-US" sz="2400" dirty="0">
              <a:solidFill>
                <a:srgbClr val="FFFFFF"/>
              </a:solidFill>
              <a:latin typeface="Times New Roman"/>
              <a:cs typeface="Arial"/>
            </a:endParaRPr>
          </a:p>
        </p:txBody>
      </p:sp>
      <p:pic>
        <p:nvPicPr>
          <p:cNvPr id="4" name="Picture 3">
            <a:extLst>
              <a:ext uri="{FF2B5EF4-FFF2-40B4-BE49-F238E27FC236}">
                <a16:creationId xmlns:a16="http://schemas.microsoft.com/office/drawing/2014/main" id="{53DC5A5F-8BD8-43D3-ADED-AB004CEAF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4526" y="3025146"/>
            <a:ext cx="3215682" cy="2542887"/>
          </a:xfrm>
          <a:prstGeom prst="rect">
            <a:avLst/>
          </a:prstGeom>
          <a:ln w="38100" cap="sq">
            <a:solidFill>
              <a:srgbClr val="000000"/>
            </a:solidFill>
            <a:prstDash val="solid"/>
            <a:miter lim="800000"/>
          </a:ln>
          <a:effectLst>
            <a:glow rad="139700">
              <a:schemeClr val="accent1">
                <a:satMod val="175000"/>
                <a:alpha val="40000"/>
              </a:schemeClr>
            </a:glow>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A5BBEB2B-9A39-48CF-80A7-299ECC994A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750" y="2962604"/>
            <a:ext cx="3215682" cy="2542888"/>
          </a:xfrm>
          <a:prstGeom prst="rect">
            <a:avLst/>
          </a:prstGeom>
          <a:ln w="38100" cap="sq">
            <a:solidFill>
              <a:srgbClr val="000000"/>
            </a:solidFill>
            <a:prstDash val="solid"/>
            <a:miter lim="800000"/>
          </a:ln>
          <a:effectLst>
            <a:glow rad="139700">
              <a:schemeClr val="accent1">
                <a:satMod val="175000"/>
                <a:alpha val="40000"/>
              </a:schemeClr>
            </a:glow>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DC61CFC7-F351-4183-81B7-8501F25F4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301" y="3037492"/>
            <a:ext cx="3215683" cy="2542889"/>
          </a:xfrm>
          <a:prstGeom prst="rect">
            <a:avLst/>
          </a:prstGeom>
          <a:ln w="38100" cap="sq">
            <a:solidFill>
              <a:srgbClr val="000000"/>
            </a:solidFill>
            <a:prstDash val="solid"/>
            <a:miter lim="800000"/>
          </a:ln>
          <a:effectLst>
            <a:glow rad="139700">
              <a:schemeClr val="accent1">
                <a:satMod val="175000"/>
                <a:alpha val="40000"/>
              </a:schemeClr>
            </a:glow>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4A46BF18-0918-49B8-9BFD-EF6E4AFB971D}"/>
              </a:ext>
            </a:extLst>
          </p:cNvPr>
          <p:cNvSpPr txBox="1"/>
          <p:nvPr/>
        </p:nvSpPr>
        <p:spPr>
          <a:xfrm>
            <a:off x="2246243" y="5669482"/>
            <a:ext cx="1162878" cy="369332"/>
          </a:xfrm>
          <a:prstGeom prst="rect">
            <a:avLst/>
          </a:prstGeom>
          <a:noFill/>
        </p:spPr>
        <p:txBody>
          <a:bodyPr wrap="square" rtlCol="0">
            <a:spAutoFit/>
          </a:bodyPr>
          <a:lstStyle/>
          <a:p>
            <a:r>
              <a:rPr lang="en-US" dirty="0">
                <a:solidFill>
                  <a:schemeClr val="bg1"/>
                </a:solidFill>
              </a:rPr>
              <a:t>R=0.15</a:t>
            </a:r>
            <a:endParaRPr lang="en-IN" dirty="0">
              <a:solidFill>
                <a:schemeClr val="bg1"/>
              </a:solidFill>
            </a:endParaRPr>
          </a:p>
        </p:txBody>
      </p:sp>
      <p:sp>
        <p:nvSpPr>
          <p:cNvPr id="15" name="TextBox 14">
            <a:extLst>
              <a:ext uri="{FF2B5EF4-FFF2-40B4-BE49-F238E27FC236}">
                <a16:creationId xmlns:a16="http://schemas.microsoft.com/office/drawing/2014/main" id="{31229986-7F5D-44AE-B8FD-186828BD2547}"/>
              </a:ext>
            </a:extLst>
          </p:cNvPr>
          <p:cNvSpPr txBox="1"/>
          <p:nvPr/>
        </p:nvSpPr>
        <p:spPr>
          <a:xfrm>
            <a:off x="5638799" y="5664665"/>
            <a:ext cx="1162878" cy="369332"/>
          </a:xfrm>
          <a:prstGeom prst="rect">
            <a:avLst/>
          </a:prstGeom>
          <a:noFill/>
        </p:spPr>
        <p:txBody>
          <a:bodyPr wrap="square" rtlCol="0">
            <a:spAutoFit/>
          </a:bodyPr>
          <a:lstStyle/>
          <a:p>
            <a:r>
              <a:rPr lang="en-US" dirty="0">
                <a:solidFill>
                  <a:schemeClr val="bg1"/>
                </a:solidFill>
              </a:rPr>
              <a:t>R=0.3</a:t>
            </a:r>
            <a:endParaRPr lang="en-IN" dirty="0">
              <a:solidFill>
                <a:schemeClr val="bg1"/>
              </a:solidFill>
            </a:endParaRPr>
          </a:p>
        </p:txBody>
      </p:sp>
      <p:sp>
        <p:nvSpPr>
          <p:cNvPr id="16" name="TextBox 15">
            <a:extLst>
              <a:ext uri="{FF2B5EF4-FFF2-40B4-BE49-F238E27FC236}">
                <a16:creationId xmlns:a16="http://schemas.microsoft.com/office/drawing/2014/main" id="{D8A9D612-0610-4FC3-B7E6-4BB67E309135}"/>
              </a:ext>
            </a:extLst>
          </p:cNvPr>
          <p:cNvSpPr txBox="1"/>
          <p:nvPr/>
        </p:nvSpPr>
        <p:spPr>
          <a:xfrm>
            <a:off x="9031355" y="5664665"/>
            <a:ext cx="1162878" cy="369332"/>
          </a:xfrm>
          <a:prstGeom prst="rect">
            <a:avLst/>
          </a:prstGeom>
          <a:noFill/>
        </p:spPr>
        <p:txBody>
          <a:bodyPr wrap="square" rtlCol="0">
            <a:spAutoFit/>
          </a:bodyPr>
          <a:lstStyle/>
          <a:p>
            <a:r>
              <a:rPr lang="en-US" dirty="0">
                <a:solidFill>
                  <a:schemeClr val="bg1"/>
                </a:solidFill>
              </a:rPr>
              <a:t>R=0.5</a:t>
            </a:r>
            <a:endParaRPr lang="en-IN" dirty="0">
              <a:solidFill>
                <a:schemeClr val="bg1"/>
              </a:solidFill>
            </a:endParaRPr>
          </a:p>
        </p:txBody>
      </p:sp>
    </p:spTree>
    <p:extLst>
      <p:ext uri="{BB962C8B-B14F-4D97-AF65-F5344CB8AC3E}">
        <p14:creationId xmlns:p14="http://schemas.microsoft.com/office/powerpoint/2010/main" val="2668620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6AB309-E070-4EF6-851B-ED292E91C3C0}"/>
              </a:ext>
            </a:extLst>
          </p:cNvPr>
          <p:cNvSpPr txBox="1"/>
          <p:nvPr/>
        </p:nvSpPr>
        <p:spPr>
          <a:xfrm>
            <a:off x="943583" y="603115"/>
            <a:ext cx="714010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Inferences </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5E6CCE9-0259-0EE6-9EE0-B812F39ECCD2}"/>
              </a:ext>
            </a:extLst>
          </p:cNvPr>
          <p:cNvSpPr txBox="1"/>
          <p:nvPr/>
        </p:nvSpPr>
        <p:spPr>
          <a:xfrm>
            <a:off x="939451" y="1534437"/>
            <a:ext cx="10062575"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solidFill>
                  <a:srgbClr val="FFFFFF"/>
                </a:solidFill>
                <a:latin typeface="Times New Roman"/>
                <a:cs typeface="Segoe UI"/>
              </a:rPr>
              <a:t>Runtime for prioritized trajectory optimization follows a linear trend in comparison that of the coupled approach implying which showed a steep increase with increase in the number of agents.</a:t>
            </a:r>
          </a:p>
          <a:p>
            <a:pPr marL="342900" indent="-342900">
              <a:buFont typeface="Arial"/>
              <a:buChar char="•"/>
            </a:pPr>
            <a:r>
              <a:rPr lang="en-US" sz="2400" dirty="0">
                <a:solidFill>
                  <a:srgbClr val="FFFFFF"/>
                </a:solidFill>
                <a:latin typeface="Times New Roman"/>
                <a:cs typeface="Segoe UI"/>
              </a:rPr>
              <a:t>The cost of prioritized optimization strategy was found to be higher due to the occurrence of infeasible solutions that have to be handled during optimization.</a:t>
            </a:r>
          </a:p>
          <a:p>
            <a:pPr marL="342900" indent="-342900">
              <a:buFont typeface="Arial"/>
              <a:buChar char="•"/>
            </a:pPr>
            <a:r>
              <a:rPr lang="en-US" sz="2400" dirty="0">
                <a:solidFill>
                  <a:srgbClr val="FFFFFF"/>
                </a:solidFill>
                <a:latin typeface="Times New Roman"/>
                <a:cs typeface="Segoe UI"/>
              </a:rPr>
              <a:t>Success rate of priority-based grouping was considerably higher as it was able to better resolve intermediate inter-agent conflicts.</a:t>
            </a:r>
          </a:p>
          <a:p>
            <a:pPr marL="342900" indent="-342900">
              <a:buFont typeface="Arial"/>
              <a:buChar char="•"/>
            </a:pPr>
            <a:r>
              <a:rPr lang="en-US" sz="2400" dirty="0">
                <a:solidFill>
                  <a:srgbClr val="FFFFFF"/>
                </a:solidFill>
                <a:latin typeface="Times New Roman"/>
                <a:cs typeface="Segoe UI"/>
              </a:rPr>
              <a:t>The collision radius assigned to each which in turn defines its physical space greatly influence the final trajectory. Larger the radius larger the chances for the algorithm to longer trajectories farther from the obstacles.</a:t>
            </a:r>
          </a:p>
          <a:p>
            <a:pPr marL="342900" indent="-342900">
              <a:buFont typeface="Arial"/>
              <a:buChar char="•"/>
            </a:pPr>
            <a:endParaRPr lang="en-US" sz="2400" dirty="0">
              <a:solidFill>
                <a:srgbClr val="FFFFFF"/>
              </a:solidFill>
              <a:latin typeface="Times New Roman"/>
              <a:cs typeface="Segoe UI"/>
            </a:endParaRPr>
          </a:p>
          <a:p>
            <a:pPr marL="342900" indent="-342900">
              <a:buFont typeface="Arial"/>
              <a:buChar char="•"/>
            </a:pPr>
            <a:endParaRPr lang="en-US" sz="2400" dirty="0">
              <a:solidFill>
                <a:srgbClr val="FFFFFF"/>
              </a:solidFill>
              <a:latin typeface="Times New Roman"/>
              <a:cs typeface="Segoe UI"/>
            </a:endParaRPr>
          </a:p>
        </p:txBody>
      </p:sp>
    </p:spTree>
    <p:extLst>
      <p:ext uri="{BB962C8B-B14F-4D97-AF65-F5344CB8AC3E}">
        <p14:creationId xmlns:p14="http://schemas.microsoft.com/office/powerpoint/2010/main" val="2346006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6AB309-E070-4EF6-851B-ED292E91C3C0}"/>
              </a:ext>
            </a:extLst>
          </p:cNvPr>
          <p:cNvSpPr txBox="1"/>
          <p:nvPr/>
        </p:nvSpPr>
        <p:spPr>
          <a:xfrm>
            <a:off x="943583" y="603115"/>
            <a:ext cx="714010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Conclusion </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BD21C1C-CCE7-F157-8779-53D81E71F3C8}"/>
              </a:ext>
            </a:extLst>
          </p:cNvPr>
          <p:cNvSpPr txBox="1"/>
          <p:nvPr/>
        </p:nvSpPr>
        <p:spPr>
          <a:xfrm>
            <a:off x="939452" y="1711890"/>
            <a:ext cx="989556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Priority-based trajectory planning strategy for multiple non-holonomic robots as trajectory planning strategy is found to provide a guaranteed solution irrespective of the number of agents in the systems at a marginally higher but acceptable cost.</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ea typeface="+mn-lt"/>
                <a:cs typeface="Times New Roman" panose="02020603050405020304" pitchFamily="18" charset="0"/>
              </a:rPr>
              <a:t>The proposed strategy is efficient in handling large-scale systems.</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ea typeface="+mn-lt"/>
                <a:cs typeface="Times New Roman" panose="02020603050405020304" pitchFamily="18" charset="0"/>
              </a:rPr>
              <a:t>The cost of computation of the solution for the proposed technique marginally higher but within the admissible limits.</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ea typeface="+mn-lt"/>
                <a:cs typeface="Times New Roman" panose="02020603050405020304" pitchFamily="18" charset="0"/>
              </a:rPr>
              <a:t>Choice of hyperparameters like collision model radius influence the planned trajectory.</a:t>
            </a:r>
          </a:p>
          <a:p>
            <a:pPr algn="l"/>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9045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6AB309-E070-4EF6-851B-ED292E91C3C0}"/>
              </a:ext>
            </a:extLst>
          </p:cNvPr>
          <p:cNvSpPr txBox="1"/>
          <p:nvPr/>
        </p:nvSpPr>
        <p:spPr>
          <a:xfrm>
            <a:off x="943583" y="603115"/>
            <a:ext cx="714010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Future Work</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BD21C1C-CCE7-F157-8779-53D81E71F3C8}"/>
              </a:ext>
            </a:extLst>
          </p:cNvPr>
          <p:cNvSpPr txBox="1"/>
          <p:nvPr/>
        </p:nvSpPr>
        <p:spPr>
          <a:xfrm>
            <a:off x="939452" y="1711890"/>
            <a:ext cx="98955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Due to time constraints and practical limitations the experiments of this review were limited to simulations however in the future, we intend to test the proposed strategies on real robot systems and analyze the results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1268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6AB309-E070-4EF6-851B-ED292E91C3C0}"/>
              </a:ext>
            </a:extLst>
          </p:cNvPr>
          <p:cNvSpPr txBox="1"/>
          <p:nvPr/>
        </p:nvSpPr>
        <p:spPr>
          <a:xfrm>
            <a:off x="943583" y="603115"/>
            <a:ext cx="7140102" cy="584775"/>
          </a:xfrm>
          <a:prstGeom prst="rect">
            <a:avLst/>
          </a:prstGeom>
          <a:noFill/>
        </p:spPr>
        <p:txBody>
          <a:bodyPr wrap="square" lIns="91440" tIns="45720" rIns="91440" bIns="45720" rtlCol="0" anchor="t">
            <a:spAutoFit/>
          </a:bodyPr>
          <a:lstStyle/>
          <a:p>
            <a:r>
              <a:rPr lang="en-US" sz="3200" b="1" dirty="0">
                <a:solidFill>
                  <a:schemeClr val="bg1"/>
                </a:solidFill>
                <a:latin typeface="Times New Roman" panose="02020603050405020304" pitchFamily="18" charset="0"/>
                <a:cs typeface="Times New Roman" panose="02020603050405020304" pitchFamily="18" charset="0"/>
              </a:rPr>
              <a:t>Acknowledgement </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33F2F05-812C-43BA-9982-BBE265D121A5}"/>
              </a:ext>
            </a:extLst>
          </p:cNvPr>
          <p:cNvSpPr txBox="1"/>
          <p:nvPr/>
        </p:nvSpPr>
        <p:spPr>
          <a:xfrm>
            <a:off x="901430" y="1922281"/>
            <a:ext cx="10389140" cy="895438"/>
          </a:xfrm>
          <a:prstGeom prst="rect">
            <a:avLst/>
          </a:prstGeom>
          <a:noFill/>
        </p:spPr>
        <p:txBody>
          <a:bodyPr wrap="square" lIns="91440" tIns="45720" rIns="91440" bIns="45720" rtlCol="0" anchor="t">
            <a:spAutoFit/>
          </a:bodyPr>
          <a:lstStyle/>
          <a:p>
            <a:pPr>
              <a:lnSpc>
                <a:spcPts val="1200"/>
              </a:lnSpc>
              <a:spcAft>
                <a:spcPts val="1200"/>
              </a:spcAft>
            </a:pPr>
            <a:r>
              <a:rPr lang="en-IN" sz="2400">
                <a:solidFill>
                  <a:schemeClr val="bg1"/>
                </a:solidFill>
                <a:latin typeface="Times New Roman"/>
                <a:cs typeface="Times New Roman"/>
              </a:rPr>
              <a:t>We would like to thank </a:t>
            </a:r>
            <a:r>
              <a:rPr lang="en-IN" sz="2400" err="1">
                <a:solidFill>
                  <a:schemeClr val="bg1"/>
                </a:solidFill>
                <a:latin typeface="Times New Roman"/>
                <a:cs typeface="Times New Roman"/>
              </a:rPr>
              <a:t>Dr.</a:t>
            </a:r>
            <a:r>
              <a:rPr lang="en-IN" sz="2400">
                <a:solidFill>
                  <a:schemeClr val="bg1"/>
                </a:solidFill>
                <a:latin typeface="Times New Roman"/>
                <a:cs typeface="Times New Roman"/>
              </a:rPr>
              <a:t> Waseem Malik for the opportunity and the Teaching </a:t>
            </a:r>
            <a:endParaRPr lang="en-IN" sz="2400">
              <a:solidFill>
                <a:schemeClr val="bg1"/>
              </a:solidFill>
              <a:latin typeface="Times New Roman" panose="02020603050405020304" pitchFamily="18" charset="0"/>
              <a:cs typeface="Times New Roman" panose="02020603050405020304" pitchFamily="18" charset="0"/>
            </a:endParaRPr>
          </a:p>
          <a:p>
            <a:pPr>
              <a:lnSpc>
                <a:spcPts val="1200"/>
              </a:lnSpc>
              <a:spcAft>
                <a:spcPts val="1200"/>
              </a:spcAft>
            </a:pPr>
            <a:r>
              <a:rPr lang="en-IN" sz="2400">
                <a:solidFill>
                  <a:schemeClr val="bg1"/>
                </a:solidFill>
                <a:latin typeface="Times New Roman"/>
                <a:cs typeface="Times New Roman"/>
              </a:rPr>
              <a:t>Assistants – Rishabh Singh and Nitesh Jha for their valuable feedback.</a:t>
            </a:r>
            <a:endParaRPr lang="en-IN">
              <a:solidFill>
                <a:schemeClr val="bg1"/>
              </a:solidFill>
              <a:cs typeface="Calibri"/>
            </a:endParaRPr>
          </a:p>
          <a:p>
            <a:pPr>
              <a:lnSpc>
                <a:spcPts val="1200"/>
              </a:lnSpc>
              <a:spcAft>
                <a:spcPts val="1200"/>
              </a:spcAft>
            </a:pP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8315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6AB309-E070-4EF6-851B-ED292E91C3C0}"/>
              </a:ext>
            </a:extLst>
          </p:cNvPr>
          <p:cNvSpPr txBox="1"/>
          <p:nvPr/>
        </p:nvSpPr>
        <p:spPr>
          <a:xfrm>
            <a:off x="943583" y="603115"/>
            <a:ext cx="7140102" cy="584775"/>
          </a:xfrm>
          <a:prstGeom prst="rect">
            <a:avLst/>
          </a:prstGeom>
          <a:noFill/>
          <a:effectLst>
            <a:glow rad="228600">
              <a:schemeClr val="accent1">
                <a:satMod val="175000"/>
                <a:alpha val="40000"/>
              </a:schemeClr>
            </a:glow>
          </a:effectLst>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Literature Survey</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A18530F-D311-40FD-92CD-B809467A99C5}"/>
              </a:ext>
            </a:extLst>
          </p:cNvPr>
          <p:cNvSpPr txBox="1"/>
          <p:nvPr/>
        </p:nvSpPr>
        <p:spPr>
          <a:xfrm>
            <a:off x="1011677" y="1702340"/>
            <a:ext cx="10389140"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Optimal trajectory generation problems restricted to systems with small number of robots and few obstacles in the environment</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Decoupled planning methods are fast but suffer from incompleteness</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Trajectory planning problems are generally solved using a two stage pipeline (</a:t>
            </a:r>
            <a:r>
              <a:rPr lang="en-US" sz="2400" dirty="0" err="1">
                <a:solidFill>
                  <a:schemeClr val="bg1"/>
                </a:solidFill>
                <a:latin typeface="Times New Roman" panose="02020603050405020304" pitchFamily="18" charset="0"/>
                <a:cs typeface="Times New Roman" panose="02020603050405020304" pitchFamily="18" charset="0"/>
              </a:rPr>
              <a:t>i.e</a:t>
            </a:r>
            <a:r>
              <a:rPr lang="en-US" sz="2400" dirty="0">
                <a:solidFill>
                  <a:schemeClr val="bg1"/>
                </a:solidFill>
                <a:latin typeface="Times New Roman" panose="02020603050405020304" pitchFamily="18" charset="0"/>
                <a:cs typeface="Times New Roman" panose="02020603050405020304" pitchFamily="18" charset="0"/>
              </a:rPr>
              <a:t>) path finding and trajectory optimization where path finding stage gives the initial estimates for the optimal paths and trajectory optimization stage provides the optimal trajectories out of the initial estimates.</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Most trajectory planning solutions are designed for robots with linear dynamics.</a:t>
            </a:r>
          </a:p>
          <a:p>
            <a:pPr marL="342900" indent="-342900">
              <a:buFont typeface="Arial" panose="020B0604020202020204" pitchFamily="34" charset="0"/>
              <a:buChar char="•"/>
            </a:pPr>
            <a:r>
              <a:rPr lang="en-IN" sz="2400" b="0" i="0" u="none" strike="noStrike" baseline="0" dirty="0">
                <a:solidFill>
                  <a:schemeClr val="bg1"/>
                </a:solidFill>
                <a:latin typeface="Times New Roman" panose="02020603050405020304" pitchFamily="18" charset="0"/>
                <a:cs typeface="Times New Roman" panose="02020603050405020304" pitchFamily="18" charset="0"/>
              </a:rPr>
              <a:t>Distributed planning methods are </a:t>
            </a:r>
            <a:r>
              <a:rPr lang="en-US" sz="2400" b="0" i="0" u="none" strike="noStrike" baseline="0" dirty="0">
                <a:solidFill>
                  <a:schemeClr val="bg1"/>
                </a:solidFill>
                <a:latin typeface="Times New Roman" panose="02020603050405020304" pitchFamily="18" charset="0"/>
                <a:cs typeface="Times New Roman" panose="02020603050405020304" pitchFamily="18" charset="0"/>
              </a:rPr>
              <a:t>computational efficient, but cannot guarantee no deadlock and are poorly suited to problems in maze-like environments.</a:t>
            </a: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3488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6AB309-E070-4EF6-851B-ED292E91C3C0}"/>
              </a:ext>
            </a:extLst>
          </p:cNvPr>
          <p:cNvSpPr txBox="1"/>
          <p:nvPr/>
        </p:nvSpPr>
        <p:spPr>
          <a:xfrm>
            <a:off x="943583" y="603115"/>
            <a:ext cx="714010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Problem Formulation</a:t>
            </a:r>
            <a:endParaRPr lang="en-IN" sz="2800" b="1"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3F2F05-812C-43BA-9982-BBE265D121A5}"/>
                  </a:ext>
                </a:extLst>
              </p:cNvPr>
              <p:cNvSpPr txBox="1"/>
              <p:nvPr/>
            </p:nvSpPr>
            <p:spPr>
              <a:xfrm>
                <a:off x="844869" y="1677185"/>
                <a:ext cx="10778380" cy="4883068"/>
              </a:xfrm>
              <a:prstGeom prst="rect">
                <a:avLst/>
              </a:prstGeom>
              <a:noFill/>
            </p:spPr>
            <p:txBody>
              <a:bodyPr wrap="square" rtlCol="0">
                <a:spAutoFit/>
              </a:bodyPr>
              <a:lstStyle/>
              <a:p>
                <a:pPr marL="342900" indent="-342900">
                  <a:lnSpc>
                    <a:spcPts val="1200"/>
                  </a:lnSpc>
                  <a:spcAft>
                    <a:spcPts val="1200"/>
                  </a:spcAf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M</a:t>
                </a:r>
                <a:r>
                  <a:rPr lang="en-US" sz="2400" b="0" i="0" dirty="0">
                    <a:solidFill>
                      <a:schemeClr val="bg1"/>
                    </a:solidFill>
                    <a:effectLst/>
                    <a:latin typeface="Times New Roman" panose="02020603050405020304" pitchFamily="18" charset="0"/>
                    <a:cs typeface="Times New Roman" panose="02020603050405020304" pitchFamily="18" charset="0"/>
                  </a:rPr>
                  <a:t>ulti-robot system comprising of N mobile robots whose 2D workspace is </a:t>
                </a:r>
              </a:p>
              <a:p>
                <a:pPr>
                  <a:lnSpc>
                    <a:spcPts val="1200"/>
                  </a:lnSpc>
                  <a:spcAft>
                    <a:spcPts val="1200"/>
                  </a:spcAft>
                </a:pPr>
                <a:r>
                  <a:rPr lang="en-US" sz="2400" b="0" i="0" dirty="0">
                    <a:solidFill>
                      <a:schemeClr val="bg1"/>
                    </a:solidFill>
                    <a:effectLst/>
                    <a:latin typeface="Times New Roman" panose="02020603050405020304" pitchFamily="18" charset="0"/>
                    <a:cs typeface="Times New Roman" panose="02020603050405020304" pitchFamily="18" charset="0"/>
                  </a:rPr>
                  <a:t>defined as </a:t>
                </a:r>
                <a14:m>
                  <m:oMath xmlns:m="http://schemas.openxmlformats.org/officeDocument/2006/math">
                    <m:r>
                      <a:rPr lang="en-US" sz="24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𝒲</m:t>
                    </m:r>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ℝ</m:t>
                        </m:r>
                      </m:e>
                      <m:sup>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m:t>
                        </m:r>
                      </m:sup>
                    </m:sSup>
                  </m:oMath>
                </a14:m>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lnSpc>
                    <a:spcPts val="1200"/>
                  </a:lnSpc>
                  <a:spcAft>
                    <a:spcPts val="1200"/>
                  </a:spcAf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O</a:t>
                </a:r>
                <a:r>
                  <a:rPr lang="en-US" sz="2400" b="0" i="0" dirty="0">
                    <a:solidFill>
                      <a:schemeClr val="bg1"/>
                    </a:solidFill>
                    <a:effectLst/>
                    <a:latin typeface="Times New Roman" panose="02020603050405020304" pitchFamily="18" charset="0"/>
                    <a:cs typeface="Times New Roman" panose="02020603050405020304" pitchFamily="18" charset="0"/>
                  </a:rPr>
                  <a:t>bstacles in the environment are considered to be known and denoted as </a:t>
                </a:r>
                <a:r>
                  <a:rPr lang="en-US" sz="2400" b="0" i="1" dirty="0">
                    <a:solidFill>
                      <a:schemeClr val="bg1"/>
                    </a:solidFill>
                    <a:effectLst/>
                    <a:latin typeface="Times New Roman" panose="02020603050405020304" pitchFamily="18" charset="0"/>
                    <a:cs typeface="Times New Roman" panose="02020603050405020304" pitchFamily="18" charset="0"/>
                  </a:rPr>
                  <a:t>O</a:t>
                </a:r>
              </a:p>
              <a:p>
                <a:pPr marL="342900" indent="-342900">
                  <a:lnSpc>
                    <a:spcPts val="1200"/>
                  </a:lnSpc>
                  <a:spcAft>
                    <a:spcPts val="1200"/>
                  </a:spcAf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Free workspace of the robot is defined by </a:t>
                </a:r>
                <a:r>
                  <a:rPr lang="en-US" sz="2400" i="1" dirty="0">
                    <a:solidFill>
                      <a:schemeClr val="bg1"/>
                    </a:solidFill>
                    <a:latin typeface="Times New Roman" panose="02020603050405020304" pitchFamily="18" charset="0"/>
                    <a:cs typeface="Times New Roman" panose="02020603050405020304" pitchFamily="18" charset="0"/>
                  </a:rPr>
                  <a:t>F = W/ O </a:t>
                </a:r>
              </a:p>
              <a:p>
                <a:pPr marL="342900" indent="-342900">
                  <a:lnSpc>
                    <a:spcPts val="1200"/>
                  </a:lnSpc>
                  <a:spcAft>
                    <a:spcPts val="1200"/>
                  </a:spcAf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Robots are assigned with circular collision model.</a:t>
                </a:r>
              </a:p>
              <a:p>
                <a:pPr marL="342900" indent="-342900">
                  <a:lnSpc>
                    <a:spcPts val="1200"/>
                  </a:lnSpc>
                  <a:spcAft>
                    <a:spcPts val="1200"/>
                  </a:spcAf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Space occupied by the robot : R(x) ; x – position of the robot s.t x € </a:t>
                </a:r>
                <a14:m>
                  <m:oMath xmlns:m="http://schemas.openxmlformats.org/officeDocument/2006/math">
                    <m:sSup>
                      <m:sSupPr>
                        <m:ctrlPr>
                          <a:rPr lang="en-IN" sz="24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ℝ</m:t>
                        </m:r>
                      </m:e>
                      <m:sup>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m:t>
                        </m:r>
                      </m:sup>
                    </m:sSup>
                  </m:oMath>
                </a14:m>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lnSpc>
                    <a:spcPts val="1200"/>
                  </a:lnSpc>
                  <a:spcAft>
                    <a:spcPts val="1200"/>
                  </a:spcAf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Start position, </a:t>
                </a:r>
                <a:r>
                  <a:rPr lang="en-US" sz="2400" dirty="0" err="1">
                    <a:solidFill>
                      <a:schemeClr val="bg1"/>
                    </a:solidFill>
                    <a:latin typeface="Times New Roman" panose="02020603050405020304" pitchFamily="18" charset="0"/>
                    <a:cs typeface="Times New Roman" panose="02020603050405020304" pitchFamily="18" charset="0"/>
                  </a:rPr>
                  <a:t>s</a:t>
                </a:r>
                <a:r>
                  <a:rPr lang="en-US" sz="2400" baseline="-25000" dirty="0" err="1">
                    <a:solidFill>
                      <a:schemeClr val="bg1"/>
                    </a:solidFill>
                    <a:latin typeface="Times New Roman" panose="02020603050405020304" pitchFamily="18" charset="0"/>
                    <a:cs typeface="Times New Roman" panose="02020603050405020304" pitchFamily="18" charset="0"/>
                  </a:rPr>
                  <a:t>i</a:t>
                </a:r>
                <a:r>
                  <a:rPr lang="en-US" sz="2400" baseline="-2500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 </a:t>
                </a:r>
                <a:r>
                  <a:rPr lang="en-US" sz="2400" i="1" dirty="0">
                    <a:solidFill>
                      <a:schemeClr val="bg1"/>
                    </a:solidFill>
                    <a:latin typeface="Times New Roman" panose="02020603050405020304" pitchFamily="18" charset="0"/>
                    <a:cs typeface="Times New Roman" panose="02020603050405020304" pitchFamily="18" charset="0"/>
                  </a:rPr>
                  <a:t>F  </a:t>
                </a:r>
                <a:r>
                  <a:rPr lang="en-US" sz="2400" dirty="0">
                    <a:solidFill>
                      <a:schemeClr val="bg1"/>
                    </a:solidFill>
                    <a:latin typeface="Times New Roman" panose="02020603050405020304" pitchFamily="18" charset="0"/>
                    <a:cs typeface="Times New Roman" panose="02020603050405020304" pitchFamily="18" charset="0"/>
                  </a:rPr>
                  <a:t>and end position, </a:t>
                </a:r>
                <a:r>
                  <a:rPr lang="en-US" sz="2400" dirty="0" err="1">
                    <a:solidFill>
                      <a:schemeClr val="bg1"/>
                    </a:solidFill>
                    <a:latin typeface="Times New Roman" panose="02020603050405020304" pitchFamily="18" charset="0"/>
                    <a:cs typeface="Times New Roman" panose="02020603050405020304" pitchFamily="18" charset="0"/>
                  </a:rPr>
                  <a:t>g</a:t>
                </a:r>
                <a:r>
                  <a:rPr lang="en-US" sz="2400" baseline="-25000" dirty="0" err="1">
                    <a:solidFill>
                      <a:schemeClr val="bg1"/>
                    </a:solidFill>
                    <a:latin typeface="Times New Roman" panose="02020603050405020304" pitchFamily="18" charset="0"/>
                    <a:cs typeface="Times New Roman" panose="02020603050405020304" pitchFamily="18" charset="0"/>
                  </a:rPr>
                  <a:t>i</a:t>
                </a:r>
                <a:r>
                  <a:rPr lang="en-US" sz="2400" baseline="-2500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 </a:t>
                </a:r>
                <a:r>
                  <a:rPr lang="en-US" sz="2400" i="1" dirty="0">
                    <a:solidFill>
                      <a:schemeClr val="bg1"/>
                    </a:solidFill>
                    <a:latin typeface="Times New Roman" panose="02020603050405020304" pitchFamily="18" charset="0"/>
                    <a:cs typeface="Times New Roman" panose="02020603050405020304" pitchFamily="18" charset="0"/>
                  </a:rPr>
                  <a:t>F </a:t>
                </a:r>
                <a:r>
                  <a:rPr lang="en-US" sz="2400" dirty="0">
                    <a:solidFill>
                      <a:schemeClr val="bg1"/>
                    </a:solidFill>
                    <a:latin typeface="Times New Roman" panose="02020603050405020304" pitchFamily="18" charset="0"/>
                    <a:cs typeface="Times New Roman" panose="02020603050405020304" pitchFamily="18" charset="0"/>
                  </a:rPr>
                  <a:t>where </a:t>
                </a:r>
                <a:r>
                  <a:rPr lang="en-US" sz="2400" dirty="0" err="1">
                    <a:solidFill>
                      <a:schemeClr val="bg1"/>
                    </a:solidFill>
                    <a:latin typeface="Times New Roman" panose="02020603050405020304" pitchFamily="18" charset="0"/>
                    <a:cs typeface="Times New Roman" panose="02020603050405020304" pitchFamily="18" charset="0"/>
                  </a:rPr>
                  <a:t>i</a:t>
                </a:r>
                <a:r>
                  <a:rPr lang="en-US" sz="2400" dirty="0">
                    <a:solidFill>
                      <a:schemeClr val="bg1"/>
                    </a:solidFill>
                    <a:latin typeface="Times New Roman" panose="02020603050405020304" pitchFamily="18" charset="0"/>
                    <a:cs typeface="Times New Roman" panose="02020603050405020304" pitchFamily="18" charset="0"/>
                  </a:rPr>
                  <a:t> denotes each agent</a:t>
                </a:r>
              </a:p>
              <a:p>
                <a:pPr marL="342900" indent="-342900">
                  <a:lnSpc>
                    <a:spcPts val="1200"/>
                  </a:lnSpc>
                  <a:spcAft>
                    <a:spcPts val="1200"/>
                  </a:spcAft>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lnSpc>
                    <a:spcPts val="1200"/>
                  </a:lnSpc>
                  <a:spcAft>
                    <a:spcPts val="1200"/>
                  </a:spcAft>
                  <a:buFont typeface="Arial" panose="020B0604020202020204" pitchFamily="34" charset="0"/>
                  <a:buChar char="•"/>
                </a:pPr>
                <a14:m>
                  <m:oMath xmlns:m="http://schemas.openxmlformats.org/officeDocument/2006/math">
                    <m:r>
                      <a:rPr lang="en-US" sz="24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𝑝</m:t>
                    </m:r>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d>
                          <m:dPr>
                            <m:begChr m:val="{"/>
                            <m:endChr m:val="}"/>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𝑟</m:t>
                                </m:r>
                              </m:e>
                              <m:sup>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𝑘</m:t>
                                </m:r>
                              </m:sup>
                            </m:sSup>
                          </m:e>
                        </m:d>
                      </m:e>
                      <m:sub>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0</m:t>
                        </m:r>
                      </m:sub>
                      <m:sup>
                        <m:sSub>
                          <m:sSub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𝑁</m:t>
                            </m:r>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𝑝</m:t>
                            </m:r>
                          </m:sub>
                        </m:sSub>
                      </m:sup>
                    </m:sSubSup>
                  </m:oMath>
                </a14:m>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where p is path of waypoints</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from 0 to </a:t>
                </a:r>
                <a:r>
                  <a:rPr lang="en-US" sz="240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N</a:t>
                </a:r>
                <a:r>
                  <a:rPr lang="en-US" sz="2400" i="1" baseline="-25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a:t>
                </a:r>
                <a:endParaRPr lang="en-US" sz="24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85"/>
                  </a:spcBef>
                  <a:spcAft>
                    <a:spcPts val="1200"/>
                  </a:spcAft>
                </a:pP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r</a:t>
                </a:r>
                <a:r>
                  <a:rPr lang="en-US" sz="2400" i="1" baseline="30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a:t>
                </a:r>
                <a:r>
                  <a:rPr lang="en-US" sz="2400" baseline="30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k</a:t>
                </a:r>
                <a:r>
                  <a:rPr lang="en-US" sz="2400" baseline="30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waypoint on path </a:t>
                </a:r>
                <a:r>
                  <a:rPr lang="en-US" sz="240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a:t>
                </a:r>
                <a:endParaRPr lang="en-US" sz="24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1200"/>
                  </a:lnSpc>
                  <a:spcAft>
                    <a:spcPts val="1200"/>
                  </a:spcAft>
                </a:pP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lnSpc>
                    <a:spcPts val="1200"/>
                  </a:lnSpc>
                  <a:spcAft>
                    <a:spcPts val="1200"/>
                  </a:spcAf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Collision avoidance condition:</a:t>
                </a:r>
              </a:p>
              <a:p>
                <a:pPr marL="800100" lvl="1" indent="-342900">
                  <a:lnSpc>
                    <a:spcPts val="1200"/>
                  </a:lnSpc>
                  <a:spcAft>
                    <a:spcPts val="1200"/>
                  </a:spcAft>
                  <a:buFont typeface="Arial" panose="020B0604020202020204" pitchFamily="34" charset="0"/>
                  <a:buChar char="•"/>
                </a:pPr>
                <a14:m>
                  <m:oMath xmlns:m="http://schemas.openxmlformats.org/officeDocument/2006/math">
                    <m:r>
                      <a:rPr lang="en-US" sz="24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ℛ</m:t>
                    </m:r>
                    <m:d>
                      <m:d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𝑠</m:t>
                            </m:r>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sub>
                        </m:sSub>
                      </m:e>
                    </m:d>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ℛ</m:t>
                    </m:r>
                    <m:d>
                      <m:d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𝑠</m:t>
                            </m:r>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𝑘</m:t>
                            </m:r>
                          </m:sub>
                        </m:sSub>
                      </m:e>
                    </m:d>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nSpc>
                    <a:spcPts val="1200"/>
                  </a:lnSpc>
                  <a:spcAft>
                    <a:spcPts val="1200"/>
                  </a:spcAft>
                  <a:buFont typeface="Arial" panose="020B0604020202020204" pitchFamily="34" charset="0"/>
                  <a:buChar char="•"/>
                </a:pPr>
                <a14:m>
                  <m:oMath xmlns:m="http://schemas.openxmlformats.org/officeDocument/2006/math">
                    <m:r>
                      <a:rPr lang="en-US" sz="24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ℛ</m:t>
                    </m:r>
                    <m:d>
                      <m:dPr>
                        <m:ctrlPr>
                          <a:rPr lang="en-IN" sz="2400" i="1">
                            <a:solidFill>
                              <a:schemeClr val="bg1"/>
                            </a:solidFill>
                            <a:effectLst/>
                            <a:latin typeface="Cambria Math" panose="02040503050406030204" pitchFamily="18" charset="0"/>
                          </a:rPr>
                        </m:ctrlPr>
                      </m:dPr>
                      <m:e>
                        <m:sSub>
                          <m:sSubPr>
                            <m:ctrlPr>
                              <a:rPr lang="en-IN" sz="2400" i="1">
                                <a:solidFill>
                                  <a:schemeClr val="bg1"/>
                                </a:solidFill>
                                <a:effectLst/>
                                <a:latin typeface="Cambria Math" panose="02040503050406030204" pitchFamily="18" charset="0"/>
                              </a:rPr>
                            </m:ctrlPr>
                          </m:sSub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𝑔</m:t>
                            </m:r>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sub>
                        </m:sSub>
                      </m:e>
                    </m:d>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ℛ</m:t>
                    </m:r>
                    <m:d>
                      <m:dPr>
                        <m:ctrlPr>
                          <a:rPr lang="en-IN" sz="2400" i="1">
                            <a:solidFill>
                              <a:schemeClr val="bg1"/>
                            </a:solidFill>
                            <a:effectLst/>
                            <a:latin typeface="Cambria Math" panose="02040503050406030204" pitchFamily="18" charset="0"/>
                          </a:rPr>
                        </m:ctrlPr>
                      </m:dPr>
                      <m:e>
                        <m:sSub>
                          <m:sSubPr>
                            <m:ctrlPr>
                              <a:rPr lang="en-IN" sz="2400" i="1">
                                <a:solidFill>
                                  <a:schemeClr val="bg1"/>
                                </a:solidFill>
                                <a:effectLst/>
                                <a:latin typeface="Cambria Math" panose="02040503050406030204" pitchFamily="18" charset="0"/>
                              </a:rPr>
                            </m:ctrlPr>
                          </m:sSub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𝑔</m:t>
                            </m:r>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𝑘</m:t>
                            </m:r>
                          </m:sub>
                        </m:sSub>
                      </m:e>
                    </m:d>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for all </a:t>
                </a:r>
                <a14:m>
                  <m:oMath xmlns:m="http://schemas.openxmlformats.org/officeDocument/2006/math">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𝑘</m:t>
                    </m:r>
                  </m:oMath>
                </a14:m>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nSpc>
                    <a:spcPts val="1200"/>
                  </a:lnSpc>
                  <a:spcAft>
                    <a:spcPts val="1200"/>
                  </a:spcAft>
                  <a:buFont typeface="Arial" panose="020B0604020202020204" pitchFamily="34" charset="0"/>
                  <a:buChar char="•"/>
                </a:pPr>
                <a14:m>
                  <m:oMath xmlns:m="http://schemas.openxmlformats.org/officeDocument/2006/math">
                    <m:r>
                      <a:rPr lang="en-US" sz="24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ℛ</m:t>
                    </m:r>
                    <m:d>
                      <m:d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pos</m:t>
                        </m:r>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𝑟</m:t>
                                </m:r>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e>
                        </m:d>
                      </m:e>
                    </m:d>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ℛ</m:t>
                    </m:r>
                    <m:d>
                      <m:d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pos</m:t>
                        </m:r>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𝑟</m:t>
                                </m:r>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sub>
                            </m:sSub>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e>
                        </m:d>
                      </m:e>
                    </m:d>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oMath>
                </a14:m>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733F2F05-812C-43BA-9982-BBE265D121A5}"/>
                  </a:ext>
                </a:extLst>
              </p:cNvPr>
              <p:cNvSpPr txBox="1">
                <a:spLocks noRot="1" noChangeAspect="1" noMove="1" noResize="1" noEditPoints="1" noAdjustHandles="1" noChangeArrowheads="1" noChangeShapeType="1" noTextEdit="1"/>
              </p:cNvSpPr>
              <p:nvPr/>
            </p:nvSpPr>
            <p:spPr>
              <a:xfrm>
                <a:off x="844869" y="1677185"/>
                <a:ext cx="10778380" cy="4883068"/>
              </a:xfrm>
              <a:prstGeom prst="rect">
                <a:avLst/>
              </a:prstGeom>
              <a:blipFill>
                <a:blip r:embed="rId2"/>
                <a:stretch>
                  <a:fillRect l="-905" t="-4619"/>
                </a:stretch>
              </a:blipFill>
            </p:spPr>
            <p:txBody>
              <a:bodyPr/>
              <a:lstStyle/>
              <a:p>
                <a:r>
                  <a:rPr lang="en-US">
                    <a:noFill/>
                  </a:rPr>
                  <a:t> </a:t>
                </a:r>
              </a:p>
            </p:txBody>
          </p:sp>
        </mc:Fallback>
      </mc:AlternateContent>
    </p:spTree>
    <p:extLst>
      <p:ext uri="{BB962C8B-B14F-4D97-AF65-F5344CB8AC3E}">
        <p14:creationId xmlns:p14="http://schemas.microsoft.com/office/powerpoint/2010/main" val="3454922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2A94D32-121E-4954-9810-8E8718A38228}"/>
                  </a:ext>
                </a:extLst>
              </p:cNvPr>
              <p:cNvSpPr txBox="1"/>
              <p:nvPr/>
            </p:nvSpPr>
            <p:spPr>
              <a:xfrm>
                <a:off x="794861" y="1494950"/>
                <a:ext cx="10389140" cy="414575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A unicycle model is used to formulate the kinematics of the non-holonomic robots</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State of the robot given by z = [x, y, </a:t>
                </a:r>
                <a:r>
                  <a:rPr lang="el-GR" sz="2400" dirty="0">
                    <a:solidFill>
                      <a:schemeClr val="bg1"/>
                    </a:solidFill>
                    <a:latin typeface="Times New Roman" panose="02020603050405020304" pitchFamily="18" charset="0"/>
                    <a:cs typeface="Times New Roman" panose="02020603050405020304" pitchFamily="18" charset="0"/>
                  </a:rPr>
                  <a:t>θ</a:t>
                </a:r>
                <a:r>
                  <a:rPr lang="en-US" sz="2400" dirty="0">
                    <a:solidFill>
                      <a:schemeClr val="bg1"/>
                    </a:solidFill>
                    <a:latin typeface="Times New Roman" panose="02020603050405020304" pitchFamily="18" charset="0"/>
                    <a:cs typeface="Times New Roman" panose="02020603050405020304" pitchFamily="18" charset="0"/>
                  </a:rPr>
                  <a:t>]</a:t>
                </a:r>
                <a:r>
                  <a:rPr lang="en-US" sz="2400" baseline="30000" dirty="0">
                    <a:solidFill>
                      <a:schemeClr val="bg1"/>
                    </a:solidFill>
                    <a:latin typeface="Times New Roman" panose="02020603050405020304" pitchFamily="18" charset="0"/>
                    <a:cs typeface="Times New Roman" panose="02020603050405020304" pitchFamily="18" charset="0"/>
                  </a:rPr>
                  <a:t>T</a:t>
                </a:r>
                <a:r>
                  <a:rPr lang="en-US" sz="2400" dirty="0">
                    <a:solidFill>
                      <a:schemeClr val="bg1"/>
                    </a:solidFill>
                    <a:latin typeface="Times New Roman" panose="02020603050405020304" pitchFamily="18" charset="0"/>
                    <a:cs typeface="Times New Roman" panose="02020603050405020304" pitchFamily="18" charset="0"/>
                  </a:rPr>
                  <a:t> ; </a:t>
                </a:r>
                <a:r>
                  <a:rPr lang="en-US" sz="2400" dirty="0" err="1">
                    <a:solidFill>
                      <a:schemeClr val="bg1"/>
                    </a:solidFill>
                    <a:latin typeface="Times New Roman" panose="02020603050405020304" pitchFamily="18" charset="0"/>
                    <a:cs typeface="Times New Roman" panose="02020603050405020304" pitchFamily="18" charset="0"/>
                  </a:rPr>
                  <a:t>x,y</a:t>
                </a:r>
                <a:r>
                  <a:rPr lang="en-US" sz="2400" dirty="0">
                    <a:solidFill>
                      <a:schemeClr val="bg1"/>
                    </a:solidFill>
                    <a:latin typeface="Times New Roman" panose="02020603050405020304" pitchFamily="18" charset="0"/>
                    <a:cs typeface="Times New Roman" panose="02020603050405020304" pitchFamily="18" charset="0"/>
                  </a:rPr>
                  <a:t> – position &amp; </a:t>
                </a:r>
                <a:r>
                  <a:rPr lang="el-GR" sz="2400" dirty="0">
                    <a:solidFill>
                      <a:schemeClr val="bg1"/>
                    </a:solidFill>
                    <a:latin typeface="Times New Roman" panose="02020603050405020304" pitchFamily="18" charset="0"/>
                    <a:cs typeface="Times New Roman" panose="02020603050405020304" pitchFamily="18" charset="0"/>
                  </a:rPr>
                  <a:t>θ</a:t>
                </a:r>
                <a:r>
                  <a:rPr lang="en-US" sz="2400" dirty="0">
                    <a:solidFill>
                      <a:schemeClr val="bg1"/>
                    </a:solidFill>
                    <a:latin typeface="Times New Roman" panose="02020603050405020304" pitchFamily="18" charset="0"/>
                    <a:cs typeface="Times New Roman" panose="02020603050405020304" pitchFamily="18" charset="0"/>
                  </a:rPr>
                  <a:t> – orientation</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Motion equations of the robot :</a:t>
                </a:r>
              </a:p>
              <a:p>
                <a:pPr/>
                <a14:m>
                  <m:oMathPara xmlns:m="http://schemas.openxmlformats.org/officeDocument/2006/math">
                    <m:oMathParaPr>
                      <m:jc m:val="centerGroup"/>
                    </m:oMathParaPr>
                    <m:oMath xmlns:m="http://schemas.openxmlformats.org/officeDocument/2006/math">
                      <m:acc>
                        <m:accPr>
                          <m:chr m:val="˙"/>
                          <m:ctrlPr>
                            <a:rPr lang="en-IN" sz="2400" i="1" smtClean="0">
                              <a:solidFill>
                                <a:schemeClr val="bg1"/>
                              </a:solidFill>
                              <a:effectLst/>
                              <a:latin typeface="Cambria Math" panose="02040503050406030204" pitchFamily="18" charset="0"/>
                            </a:rPr>
                          </m:ctrlPr>
                        </m:acc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𝑥</m:t>
                          </m:r>
                        </m:e>
                      </m:acc>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𝑣𝑐𝑜</m:t>
                      </m:r>
                      <m:func>
                        <m:funcPr>
                          <m:ctrlP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𝑠</m:t>
                          </m:r>
                        </m:fName>
                        <m:e>
                          <m:d>
                            <m:dPr>
                              <m:ctrlP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𝜃</m:t>
                              </m:r>
                            </m:e>
                          </m:d>
                        </m:e>
                      </m:func>
                    </m:oMath>
                  </m:oMathPara>
                </a14:m>
                <a:endParaRPr lang="en-US" sz="24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acc>
                        <m:accPr>
                          <m:chr m:val="˙"/>
                          <m:ctrlPr>
                            <a:rPr lang="en-IN" sz="2400" i="1" smtClean="0">
                              <a:solidFill>
                                <a:schemeClr val="bg1"/>
                              </a:solidFill>
                              <a:effectLst/>
                              <a:latin typeface="Cambria Math" panose="02040503050406030204" pitchFamily="18" charset="0"/>
                            </a:rPr>
                          </m:ctrlPr>
                        </m:acc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𝑦</m:t>
                          </m:r>
                        </m:e>
                      </m:acc>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𝑣</m:t>
                      </m:r>
                      <m:func>
                        <m:funcPr>
                          <m:ctrlP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sin</m:t>
                          </m:r>
                        </m:fName>
                        <m:e>
                          <m:d>
                            <m:dPr>
                              <m:ctrlP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𝜃</m:t>
                              </m:r>
                            </m:e>
                          </m:d>
                        </m:e>
                      </m:func>
                    </m:oMath>
                  </m:oMathPara>
                </a14:m>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acc>
                        <m:accPr>
                          <m:chr m:val="˙"/>
                          <m:ctrlPr>
                            <a:rPr lang="en-IN" sz="2400" i="1" smtClean="0">
                              <a:solidFill>
                                <a:schemeClr val="bg1"/>
                              </a:solidFill>
                              <a:effectLst/>
                              <a:latin typeface="Cambria Math" panose="02040503050406030204" pitchFamily="18" charset="0"/>
                            </a:rPr>
                          </m:ctrlPr>
                        </m:acc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𝜃</m:t>
                          </m:r>
                        </m:e>
                      </m:acc>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𝜔</m:t>
                      </m:r>
                    </m:oMath>
                  </m:oMathPara>
                </a14:m>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	where v – linear velocity and </a:t>
                </a:r>
                <a14:m>
                  <m:oMath xmlns:m="http://schemas.openxmlformats.org/officeDocument/2006/math">
                    <m:r>
                      <a:rPr lang="en-US" sz="24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𝜔</m:t>
                    </m:r>
                  </m:oMath>
                </a14:m>
                <a:r>
                  <a:rPr lang="en-US" sz="2400" dirty="0">
                    <a:solidFill>
                      <a:schemeClr val="bg1"/>
                    </a:solidFill>
                    <a:latin typeface="Times New Roman" panose="02020603050405020304" pitchFamily="18" charset="0"/>
                    <a:cs typeface="Times New Roman" panose="02020603050405020304" pitchFamily="18" charset="0"/>
                  </a:rPr>
                  <a:t> - angular velocity </a:t>
                </a:r>
              </a:p>
              <a:p>
                <a:pPr marL="342900" indent="-342900">
                  <a:buFont typeface="Arial" panose="020B0604020202020204" pitchFamily="34" charset="0"/>
                  <a:buChar char="•"/>
                </a:pPr>
                <a14:m>
                  <m:oMath xmlns:m="http://schemas.openxmlformats.org/officeDocument/2006/math">
                    <m:sSub>
                      <m:sSubPr>
                        <m:ctrlPr>
                          <a:rPr lang="en-IN" sz="24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𝒰</m:t>
                        </m:r>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begChr m:val="["/>
                                <m:endChr m:val="]"/>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𝑣</m:t>
                                    </m:r>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𝜔</m:t>
                                    </m:r>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Sub>
                              </m:e>
                            </m:d>
                          </m:e>
                          <m:sup>
                            <m:r>
                              <m:rPr>
                                <m:sty m:val="p"/>
                              </m:rP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T</m:t>
                            </m:r>
                          </m:sup>
                        </m:sSup>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𝑣</m:t>
                                </m:r>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Sub>
                          </m:e>
                        </m:d>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&lt;</m:t>
                        </m:r>
                        <m:sSubSup>
                          <m:sSubSup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𝑣</m:t>
                            </m:r>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up>
                            <m:r>
                              <m:rPr>
                                <m:sty m:val="p"/>
                              </m:rP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max</m:t>
                            </m:r>
                          </m:sup>
                        </m:sSubSup>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𝜔</m:t>
                                </m:r>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Sub>
                          </m:e>
                        </m:d>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&lt;</m:t>
                        </m:r>
                        <m:sSubSup>
                          <m:sSubSup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𝜔</m:t>
                            </m:r>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up>
                            <m:r>
                              <m:rPr>
                                <m:sty m:val="p"/>
                              </m:rP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max</m:t>
                            </m:r>
                          </m:sup>
                        </m:sSubSup>
                      </m:e>
                    </m:d>
                  </m:oMath>
                </a14:m>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 Max velocity constraints for each robot </a:t>
                </a:r>
                <a:r>
                  <a:rPr lang="en-IN"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a:t>
                </a:r>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82A94D32-121E-4954-9810-8E8718A38228}"/>
                  </a:ext>
                </a:extLst>
              </p:cNvPr>
              <p:cNvSpPr txBox="1">
                <a:spLocks noRot="1" noChangeAspect="1" noMove="1" noResize="1" noEditPoints="1" noAdjustHandles="1" noChangeArrowheads="1" noChangeShapeType="1" noTextEdit="1"/>
              </p:cNvSpPr>
              <p:nvPr/>
            </p:nvSpPr>
            <p:spPr>
              <a:xfrm>
                <a:off x="794861" y="1494950"/>
                <a:ext cx="10389140" cy="4145750"/>
              </a:xfrm>
              <a:prstGeom prst="rect">
                <a:avLst/>
              </a:prstGeom>
              <a:blipFill>
                <a:blip r:embed="rId2"/>
                <a:stretch>
                  <a:fillRect l="-762" t="-117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16AB309-E070-4EF6-851B-ED292E91C3C0}"/>
              </a:ext>
            </a:extLst>
          </p:cNvPr>
          <p:cNvSpPr txBox="1"/>
          <p:nvPr/>
        </p:nvSpPr>
        <p:spPr>
          <a:xfrm>
            <a:off x="943583" y="603115"/>
            <a:ext cx="714010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Problem Formulation</a:t>
            </a:r>
            <a:endParaRPr lang="en-IN" sz="2800" b="1"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AFC00F5-4728-4705-80F4-A5355C9F0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8615" y="3067525"/>
            <a:ext cx="3152775" cy="2295525"/>
          </a:xfrm>
          <a:prstGeom prst="rect">
            <a:avLst/>
          </a:prstGeom>
          <a:effectLst>
            <a:glow rad="139700">
              <a:schemeClr val="accent1">
                <a:satMod val="175000"/>
                <a:alpha val="40000"/>
              </a:schemeClr>
            </a:glow>
          </a:effectLst>
        </p:spPr>
      </p:pic>
    </p:spTree>
    <p:extLst>
      <p:ext uri="{BB962C8B-B14F-4D97-AF65-F5344CB8AC3E}">
        <p14:creationId xmlns:p14="http://schemas.microsoft.com/office/powerpoint/2010/main" val="1155157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6AB309-E070-4EF6-851B-ED292E91C3C0}"/>
              </a:ext>
            </a:extLst>
          </p:cNvPr>
          <p:cNvSpPr txBox="1"/>
          <p:nvPr/>
        </p:nvSpPr>
        <p:spPr>
          <a:xfrm>
            <a:off x="943583" y="603115"/>
            <a:ext cx="714010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Overview</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A18530F-D311-40FD-92CD-B809467A99C5}"/>
              </a:ext>
            </a:extLst>
          </p:cNvPr>
          <p:cNvSpPr txBox="1"/>
          <p:nvPr/>
        </p:nvSpPr>
        <p:spPr>
          <a:xfrm>
            <a:off x="1011677" y="1702340"/>
            <a:ext cx="10389140" cy="2308324"/>
          </a:xfrm>
          <a:prstGeom prst="rect">
            <a:avLst/>
          </a:prstGeom>
          <a:noFill/>
        </p:spPr>
        <p:txBody>
          <a:bodyPr wrap="square" rtlCol="0">
            <a:spAutoFit/>
          </a:bodyPr>
          <a:lstStyle/>
          <a:p>
            <a:r>
              <a:rPr lang="en-US" sz="2400" b="0" i="0" dirty="0">
                <a:solidFill>
                  <a:schemeClr val="bg1"/>
                </a:solidFill>
                <a:effectLst/>
                <a:latin typeface="Times New Roman" panose="02020603050405020304" pitchFamily="18" charset="0"/>
                <a:cs typeface="Times New Roman" panose="02020603050405020304" pitchFamily="18" charset="0"/>
              </a:rPr>
              <a:t>A priority-based trajectory optimization technique is proposed to obtain computationally efficient trajectories for multi-robot systems. The proposed strategy works in three stages:</a:t>
            </a:r>
          </a:p>
          <a:p>
            <a:pPr marL="342900" indent="-342900">
              <a:buFont typeface="Arial" panose="020B0604020202020204" pitchFamily="34" charset="0"/>
              <a:buChar char="•"/>
            </a:pPr>
            <a:r>
              <a:rPr lang="en-IN" sz="2400" b="0" i="0" dirty="0">
                <a:solidFill>
                  <a:schemeClr val="bg1"/>
                </a:solidFill>
                <a:effectLst/>
                <a:latin typeface="Times New Roman" panose="02020603050405020304" pitchFamily="18" charset="0"/>
                <a:cs typeface="Times New Roman" panose="02020603050405020304" pitchFamily="18" charset="0"/>
              </a:rPr>
              <a:t>Discrete Path Planning</a:t>
            </a: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Safe Corridor Construction</a:t>
            </a:r>
          </a:p>
          <a:p>
            <a:pPr marL="342900" indent="-342900">
              <a:buFont typeface="Arial" panose="020B0604020202020204" pitchFamily="34" charset="0"/>
              <a:buChar char="•"/>
            </a:pPr>
            <a:r>
              <a:rPr lang="en-IN" sz="2400" b="0" i="0" dirty="0">
                <a:solidFill>
                  <a:schemeClr val="bg1"/>
                </a:solidFill>
                <a:effectLst/>
                <a:latin typeface="Times New Roman" panose="02020603050405020304" pitchFamily="18" charset="0"/>
                <a:cs typeface="Times New Roman" panose="02020603050405020304" pitchFamily="18" charset="0"/>
              </a:rPr>
              <a:t>Prioritized Trajectory Optimization</a:t>
            </a:r>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86B6140-0023-40D3-AC81-61AC6371A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1876" y="4202885"/>
            <a:ext cx="6968247" cy="2210532"/>
          </a:xfrm>
          <a:prstGeom prst="rect">
            <a:avLst/>
          </a:prstGeom>
          <a:solidFill>
            <a:srgbClr val="002060"/>
          </a:solidFill>
          <a:ln w="38100" cap="sq">
            <a:solidFill>
              <a:srgbClr val="002060"/>
            </a:solidFill>
            <a:prstDash val="solid"/>
            <a:miter lim="800000"/>
          </a:ln>
          <a:effectLst>
            <a:glow rad="101600">
              <a:schemeClr val="accent1">
                <a:satMod val="175000"/>
                <a:alpha val="40000"/>
              </a:schemeClr>
            </a:glow>
            <a:outerShdw blurRad="63500" sx="102000" sy="102000" algn="ctr" rotWithShape="0">
              <a:prstClr val="black">
                <a:alpha val="40000"/>
              </a:prstClr>
            </a:outerShdw>
          </a:effectLst>
        </p:spPr>
      </p:pic>
    </p:spTree>
    <p:extLst>
      <p:ext uri="{BB962C8B-B14F-4D97-AF65-F5344CB8AC3E}">
        <p14:creationId xmlns:p14="http://schemas.microsoft.com/office/powerpoint/2010/main" val="2580252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6AB309-E070-4EF6-851B-ED292E91C3C0}"/>
              </a:ext>
            </a:extLst>
          </p:cNvPr>
          <p:cNvSpPr txBox="1"/>
          <p:nvPr/>
        </p:nvSpPr>
        <p:spPr>
          <a:xfrm>
            <a:off x="943583" y="603115"/>
            <a:ext cx="714010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Discrete Path Planning</a:t>
            </a:r>
            <a:endParaRPr lang="en-IN" sz="2800" b="1"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E84194B-DAA6-90AF-F2F3-28981A220763}"/>
                  </a:ext>
                </a:extLst>
              </p:cNvPr>
              <p:cNvSpPr txBox="1"/>
              <p:nvPr/>
            </p:nvSpPr>
            <p:spPr>
              <a:xfrm>
                <a:off x="901430" y="1744482"/>
                <a:ext cx="9743379" cy="4093813"/>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Objective: </a:t>
                </a:r>
              </a:p>
              <a:p>
                <a:r>
                  <a:rPr lang="en-US" sz="2400" dirty="0">
                    <a:solidFill>
                      <a:schemeClr val="bg1"/>
                    </a:solidFill>
                    <a:latin typeface="Times New Roman" panose="02020603050405020304" pitchFamily="18" charset="0"/>
                    <a:cs typeface="Times New Roman" panose="02020603050405020304" pitchFamily="18" charset="0"/>
                  </a:rPr>
                  <a:t>	Find the shortest collision free paths for the non-holonomic robots</a:t>
                </a:r>
                <a:endParaRPr lang="en-IN" sz="2400" dirty="0">
                  <a:solidFill>
                    <a:schemeClr val="bg1"/>
                  </a:solidFill>
                  <a:latin typeface="Times New Roman"/>
                  <a:ea typeface="+mn-lt"/>
                  <a:cs typeface="Times New Roman"/>
                </a:endParaRPr>
              </a:p>
              <a:p>
                <a:pPr marL="285750" indent="-285750">
                  <a:buFont typeface="Arial"/>
                  <a:buChar char="•"/>
                </a:pPr>
                <a:r>
                  <a:rPr lang="en-IN" sz="2400" dirty="0">
                    <a:solidFill>
                      <a:schemeClr val="bg1"/>
                    </a:solidFill>
                    <a:latin typeface="Times New Roman"/>
                    <a:ea typeface="+mn-lt"/>
                    <a:cs typeface="Times New Roman"/>
                  </a:rPr>
                  <a:t>Workspace of the multi-robot system is represented as an undirected graph.</a:t>
                </a:r>
                <a:endParaRPr lang="en-IN" sz="2400" dirty="0">
                  <a:solidFill>
                    <a:schemeClr val="bg1"/>
                  </a:solidFill>
                  <a:latin typeface="Times New Roman"/>
                  <a:cs typeface="Times New Roman"/>
                </a:endParaRPr>
              </a:p>
              <a:p>
                <a:pPr marL="285750" indent="-285750">
                  <a:buFont typeface="Arial"/>
                  <a:buChar char="•"/>
                </a:pPr>
                <a:r>
                  <a:rPr lang="en-IN" sz="2400" dirty="0">
                    <a:solidFill>
                      <a:schemeClr val="bg1"/>
                    </a:solidFill>
                    <a:latin typeface="Times New Roman"/>
                    <a:cs typeface="Times New Roman"/>
                  </a:rPr>
                  <a:t>Graph is created from the occupancy map of the workspace and represents both the position as well as the orientation of the robot at each vertex.</a:t>
                </a:r>
              </a:p>
              <a:p>
                <a:pPr marL="285750" indent="-285750">
                  <a:buFont typeface="Arial"/>
                  <a:buChar char="•"/>
                </a:pPr>
                <a:r>
                  <a:rPr lang="en-IN" sz="2400" dirty="0">
                    <a:solidFill>
                      <a:schemeClr val="bg1"/>
                    </a:solidFill>
                    <a:latin typeface="Times New Roman"/>
                    <a:cs typeface="Times New Roman"/>
                  </a:rPr>
                  <a:t>Edges are represented as a set of predefined motion primitives –move forward, move back or turn 90degrees.</a:t>
                </a:r>
              </a:p>
              <a:p>
                <a:endParaRPr lang="en-IN" sz="2400" dirty="0">
                  <a:solidFill>
                    <a:schemeClr val="bg1"/>
                  </a:solidFill>
                  <a:latin typeface="Times New Roman"/>
                  <a:cs typeface="Times New Roman"/>
                </a:endParaRPr>
              </a:p>
              <a:p>
                <a:pPr marL="285750" indent="-285750">
                  <a:buFont typeface="Arial"/>
                  <a:buChar char="•"/>
                </a:pPr>
                <a:r>
                  <a:rPr lang="en-IN" sz="2400" dirty="0">
                    <a:solidFill>
                      <a:schemeClr val="bg1"/>
                    </a:solidFill>
                    <a:latin typeface="Times New Roman"/>
                    <a:cs typeface="Times New Roman"/>
                  </a:rPr>
                  <a:t>Feasibility of motion primitives is ensured with : </a:t>
                </a:r>
              </a:p>
              <a:p>
                <a:r>
                  <a:rPr lang="en-IN" sz="2400" dirty="0">
                    <a:solidFill>
                      <a:schemeClr val="bg1"/>
                    </a:solidFill>
                    <a:effectLst/>
                    <a:ea typeface="Calibri" panose="020F0502020204030204" pitchFamily="34" charset="0"/>
                    <a:cs typeface="Times New Roman" panose="02020603050405020304" pitchFamily="18" charset="0"/>
                  </a:rPr>
                  <a:t>			</a:t>
                </a:r>
                <a14:m>
                  <m:oMath xmlns:m="http://schemas.openxmlformats.org/officeDocument/2006/math">
                    <m:sSubSup>
                      <m:sSubSupPr>
                        <m:ctrlPr>
                          <a:rPr lang="en-IN" sz="24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𝑣</m:t>
                        </m:r>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up>
                        <m:r>
                          <m:rPr>
                            <m:sty m:val="p"/>
                          </m:rP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max</m:t>
                        </m:r>
                      </m:sup>
                    </m:sSubSup>
                    <m:r>
                      <m:rPr>
                        <m:sty m:val="p"/>
                      </m:rP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Δ</m:t>
                    </m:r>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𝑇</m:t>
                    </m:r>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𝜋</m:t>
                        </m:r>
                      </m:num>
                      <m:den>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m:t>
                        </m:r>
                      </m:den>
                    </m:f>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𝐷</m:t>
                    </m:r>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box>
                      <m:box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boxPr>
                      <m:e>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e>
                    </m:box>
                    <m:sSubSup>
                      <m:sSubSup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𝑤</m:t>
                        </m:r>
                      </m:e>
                      <m:sub>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up>
                        <m:r>
                          <m:rPr>
                            <m:sty m:val="p"/>
                          </m:rP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max</m:t>
                        </m:r>
                      </m:sup>
                    </m:sSubSup>
                    <m:r>
                      <m:rPr>
                        <m:sty m:val="p"/>
                      </m:rP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Δ</m:t>
                    </m:r>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𝑇</m:t>
                    </m:r>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𝜋</m:t>
                        </m:r>
                      </m:num>
                      <m:den>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m:t>
                        </m:r>
                      </m:den>
                    </m:f>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box>
                      <m:boxPr>
                        <m:ctrlPr>
                          <a:rPr lang="en-IN"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boxPr>
                      <m:e>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e>
                    </m:box>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m:t>
                    </m:r>
                    <m:r>
                      <a:rPr lang="en-US"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𝑁</m:t>
                    </m:r>
                    <m:r>
                      <a:rPr lang="en-US"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400" dirty="0">
                    <a:solidFill>
                      <a:schemeClr val="bg1"/>
                    </a:solidFill>
                    <a:effectLst/>
                    <a:latin typeface="Georgia" panose="02040502050405020303" pitchFamily="18" charset="0"/>
                    <a:ea typeface="Calibri" panose="020F0502020204030204" pitchFamily="34" charset="0"/>
                    <a:cs typeface="Times New Roman" panose="02020603050405020304" pitchFamily="18" charset="0"/>
                  </a:rPr>
                  <a:t>.</a:t>
                </a:r>
                <a:endParaRPr lang="en-IN" sz="2400" dirty="0">
                  <a:solidFill>
                    <a:schemeClr val="bg1"/>
                  </a:solidFill>
                  <a:latin typeface="Calibri" panose="020F0502020204030204"/>
                  <a:cs typeface="Calibri" panose="020F0502020204030204"/>
                </a:endParaRPr>
              </a:p>
              <a:p>
                <a:pPr>
                  <a:lnSpc>
                    <a:spcPts val="1200"/>
                  </a:lnSpc>
                  <a:spcAft>
                    <a:spcPts val="1200"/>
                  </a:spcAft>
                </a:pPr>
                <a:endParaRPr lang="en-IN" sz="2400" i="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1E84194B-DAA6-90AF-F2F3-28981A220763}"/>
                  </a:ext>
                </a:extLst>
              </p:cNvPr>
              <p:cNvSpPr txBox="1">
                <a:spLocks noRot="1" noChangeAspect="1" noMove="1" noResize="1" noEditPoints="1" noAdjustHandles="1" noChangeArrowheads="1" noChangeShapeType="1" noTextEdit="1"/>
              </p:cNvSpPr>
              <p:nvPr/>
            </p:nvSpPr>
            <p:spPr>
              <a:xfrm>
                <a:off x="901430" y="1744482"/>
                <a:ext cx="9743379" cy="4093813"/>
              </a:xfrm>
              <a:prstGeom prst="rect">
                <a:avLst/>
              </a:prstGeom>
              <a:blipFill>
                <a:blip r:embed="rId2"/>
                <a:stretch>
                  <a:fillRect l="-876" t="-1190"/>
                </a:stretch>
              </a:blipFill>
            </p:spPr>
            <p:txBody>
              <a:bodyPr/>
              <a:lstStyle/>
              <a:p>
                <a:r>
                  <a:rPr lang="en-US">
                    <a:noFill/>
                  </a:rPr>
                  <a:t> </a:t>
                </a:r>
              </a:p>
            </p:txBody>
          </p:sp>
        </mc:Fallback>
      </mc:AlternateContent>
    </p:spTree>
    <p:extLst>
      <p:ext uri="{BB962C8B-B14F-4D97-AF65-F5344CB8AC3E}">
        <p14:creationId xmlns:p14="http://schemas.microsoft.com/office/powerpoint/2010/main" val="3164969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33F2F05-812C-43BA-9982-BBE265D121A5}"/>
              </a:ext>
            </a:extLst>
          </p:cNvPr>
          <p:cNvSpPr txBox="1"/>
          <p:nvPr/>
        </p:nvSpPr>
        <p:spPr>
          <a:xfrm>
            <a:off x="901430" y="1922281"/>
            <a:ext cx="10389140" cy="279885"/>
          </a:xfrm>
          <a:prstGeom prst="rect">
            <a:avLst/>
          </a:prstGeom>
          <a:noFill/>
        </p:spPr>
        <p:txBody>
          <a:bodyPr wrap="square" rtlCol="0">
            <a:spAutoFit/>
          </a:bodyPr>
          <a:lstStyle/>
          <a:p>
            <a:pPr marL="342900" indent="-342900">
              <a:lnSpc>
                <a:spcPts val="1200"/>
              </a:lnSpc>
              <a:spcAft>
                <a:spcPts val="1200"/>
              </a:spcAft>
              <a:buFont typeface="Arial" panose="020B0604020202020204" pitchFamily="34" charset="0"/>
              <a:buChar char="•"/>
            </a:pPr>
            <a:endParaRPr lang="en-IN" sz="2400" i="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43A270E-0060-24FF-C2CB-BE477A5E1D2C}"/>
              </a:ext>
            </a:extLst>
          </p:cNvPr>
          <p:cNvSpPr txBox="1"/>
          <p:nvPr/>
        </p:nvSpPr>
        <p:spPr>
          <a:xfrm>
            <a:off x="943583" y="603115"/>
            <a:ext cx="714010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Discrete Path Planning</a:t>
            </a:r>
            <a:endParaRPr lang="en-IN" sz="2800" b="1"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9AD669A-C27B-55F1-91B3-BE0A73FE75CE}"/>
                  </a:ext>
                </a:extLst>
              </p:cNvPr>
              <p:cNvSpPr txBox="1"/>
              <p:nvPr/>
            </p:nvSpPr>
            <p:spPr>
              <a:xfrm>
                <a:off x="901430" y="1483870"/>
                <a:ext cx="10389140" cy="4583819"/>
              </a:xfrm>
              <a:prstGeom prst="rect">
                <a:avLst/>
              </a:prstGeom>
              <a:noFill/>
            </p:spPr>
            <p:txBody>
              <a:bodyPr wrap="square" lIns="91440" tIns="45720" rIns="91440" bIns="45720" rtlCol="0" anchor="t">
                <a:spAutoFit/>
              </a:bodyPr>
              <a:lstStyle/>
              <a:p>
                <a:pPr marL="285750" indent="-285750">
                  <a:buFont typeface="Arial"/>
                  <a:buChar char="•"/>
                </a:pPr>
                <a:r>
                  <a:rPr lang="en-IN" sz="2400" dirty="0">
                    <a:solidFill>
                      <a:schemeClr val="bg1"/>
                    </a:solidFill>
                    <a:latin typeface="Times New Roman" panose="02020603050405020304" pitchFamily="18" charset="0"/>
                    <a:cs typeface="Times New Roman" panose="02020603050405020304" pitchFamily="18" charset="0"/>
                  </a:rPr>
                  <a:t>Vertex and edge conflicts are represented as follows:</a:t>
                </a:r>
              </a:p>
              <a:p>
                <a:pPr/>
                <a14:m>
                  <m:oMathPara xmlns:m="http://schemas.openxmlformats.org/officeDocument/2006/math">
                    <m:oMathParaPr>
                      <m:jc m:val="centerGroup"/>
                    </m:oMathParaPr>
                    <m:oMath xmlns:m="http://schemas.openxmlformats.org/officeDocument/2006/math">
                      <m:r>
                        <m:rPr>
                          <m:sty m:val="p"/>
                        </m:rPr>
                        <a:rPr lang="en-US" sz="20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VCon</m:t>
                      </m:r>
                      <m:r>
                        <a:rPr lang="en-US" sz="20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𝑘</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oMath>
                    <m:oMath xmlns:m="http://schemas.openxmlformats.org/officeDocument/2006/math">
                      <m:d>
                        <m:dPr>
                          <m:begChr m:val=""/>
                          <m:endChr m:val="}"/>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0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ℛ</m:t>
                          </m:r>
                          <m:d>
                            <m:d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pos</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𝑟</m:t>
                                      </m:r>
                                    </m:e>
                                    <m:sub>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up>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𝑘</m:t>
                                      </m:r>
                                    </m:sup>
                                  </m:sSubSup>
                                </m:e>
                              </m:d>
                            </m:e>
                          </m:d>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ℛ</m:t>
                          </m:r>
                          <m:d>
                            <m:d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pos</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𝑟</m:t>
                                      </m:r>
                                    </m:e>
                                    <m:sub>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sub>
                                    <m:sup>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𝑘</m:t>
                                      </m:r>
                                    </m:sup>
                                  </m:sSubSup>
                                </m:e>
                              </m:d>
                            </m:e>
                          </m:d>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e>
                      </m:d>
                    </m:oMath>
                    <m:oMath xmlns:m="http://schemas.openxmlformats.org/officeDocument/2006/math">
                      <m:r>
                        <m:rPr>
                          <m:sty m:val="p"/>
                        </m:rP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ECon</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m:t>
                              </m:r>
                            </m:sub>
                          </m:sSub>
                        </m:e>
                      </m:d>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oMath>
                    <m:oMath xmlns:m="http://schemas.openxmlformats.org/officeDocument/2006/math">
                      <m:d>
                        <m:dPr>
                          <m:begChr m:val=""/>
                          <m:endChr m:val="}"/>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ℛ</m:t>
                          </m:r>
                          <m:d>
                            <m:d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pos</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𝑟</m:t>
                                      </m:r>
                                    </m:e>
                                    <m:sub>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e>
                              </m:d>
                            </m:e>
                          </m:d>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ℛ</m:t>
                          </m:r>
                          <m:d>
                            <m:d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pos</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𝑟</m:t>
                                      </m:r>
                                    </m:e>
                                    <m:sub>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sub>
                                  </m:s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e>
                              </m:d>
                            </m:e>
                          </m:d>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m:t>
                                  </m:r>
                                </m:sub>
                              </m:sSub>
                              <m:r>
                                <m:rPr>
                                  <m:sty m:val="p"/>
                                </m:rP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Δ</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𝑇</m:t>
                              </m:r>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m:t>
                                  </m:r>
                                </m:sub>
                              </m:sSub>
                              <m:r>
                                <m:rPr>
                                  <m:sty m:val="p"/>
                                </m:rPr>
                                <a:rPr lang="en-US" sz="20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Δ</m:t>
                              </m:r>
                              <m:r>
                                <a:rPr lang="en-US" sz="20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𝑇</m:t>
                              </m:r>
                            </m:e>
                          </m:d>
                        </m:e>
                      </m:d>
                    </m:oMath>
                  </m:oMathPara>
                </a14:m>
                <a:endParaRPr lang="en-IN" sz="2400" dirty="0">
                  <a:solidFill>
                    <a:schemeClr val="bg1"/>
                  </a:solidFill>
                  <a:latin typeface="Times New Roman" panose="02020603050405020304" pitchFamily="18" charset="0"/>
                  <a:ea typeface="+mn-lt"/>
                  <a:cs typeface="Times New Roman" panose="02020603050405020304" pitchFamily="18" charset="0"/>
                </a:endParaRPr>
              </a:p>
              <a:p>
                <a:pPr marL="285750" indent="-285750">
                  <a:buFont typeface="Arial"/>
                  <a:buChar char="•"/>
                </a:pPr>
                <a:r>
                  <a:rPr lang="en-IN" sz="2400" dirty="0">
                    <a:solidFill>
                      <a:schemeClr val="bg1"/>
                    </a:solidFill>
                    <a:latin typeface="Times New Roman" panose="02020603050405020304" pitchFamily="18" charset="0"/>
                    <a:ea typeface="+mn-lt"/>
                    <a:cs typeface="Times New Roman" panose="02020603050405020304" pitchFamily="18" charset="0"/>
                  </a:rPr>
                  <a:t>Enhanced Conflict Based Search(ECBS) is used to solve the path-finding problem with the constraints defined in the previous slide.</a:t>
                </a: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a:buChar char="•"/>
                </a:pPr>
                <a:r>
                  <a:rPr lang="en-IN" sz="2400" dirty="0">
                    <a:solidFill>
                      <a:schemeClr val="bg1"/>
                    </a:solidFill>
                    <a:latin typeface="Times New Roman" panose="02020603050405020304" pitchFamily="18" charset="0"/>
                    <a:cs typeface="Times New Roman" panose="02020603050405020304" pitchFamily="18" charset="0"/>
                  </a:rPr>
                  <a:t>Constraint Tree (CT) with two levels – conflict resolution on high level and optimal path solution at low level is constructed.</a:t>
                </a:r>
              </a:p>
              <a:p>
                <a:pPr marL="285750" indent="-285750">
                  <a:buFont typeface="Arial"/>
                  <a:buChar char="•"/>
                </a:pPr>
                <a:r>
                  <a:rPr lang="en-IN" sz="2400" dirty="0">
                    <a:solidFill>
                      <a:schemeClr val="bg1"/>
                    </a:solidFill>
                    <a:latin typeface="Times New Roman" panose="02020603050405020304" pitchFamily="18" charset="0"/>
                    <a:cs typeface="Times New Roman" panose="02020603050405020304" pitchFamily="18" charset="0"/>
                  </a:rPr>
                  <a:t>CT expansion continues until a no-conflicts remain and an optimal path for each robot is available.</a:t>
                </a:r>
              </a:p>
              <a:p>
                <a:pPr marL="285750" indent="-285750">
                  <a:buFont typeface="Arial"/>
                  <a:buChar char="•"/>
                </a:pPr>
                <a:r>
                  <a:rPr lang="en-IN" sz="2400" dirty="0">
                    <a:solidFill>
                      <a:schemeClr val="bg1"/>
                    </a:solidFill>
                    <a:latin typeface="Times New Roman" panose="02020603050405020304" pitchFamily="18" charset="0"/>
                    <a:cs typeface="Times New Roman" panose="02020603050405020304" pitchFamily="18" charset="0"/>
                  </a:rPr>
                  <a:t>Discrete paths of each robot are of the same length, M.</a:t>
                </a:r>
              </a:p>
            </p:txBody>
          </p:sp>
        </mc:Choice>
        <mc:Fallback xmlns="">
          <p:sp>
            <p:nvSpPr>
              <p:cNvPr id="5" name="TextBox 4">
                <a:extLst>
                  <a:ext uri="{FF2B5EF4-FFF2-40B4-BE49-F238E27FC236}">
                    <a16:creationId xmlns:a16="http://schemas.microsoft.com/office/drawing/2014/main" id="{29AD669A-C27B-55F1-91B3-BE0A73FE75CE}"/>
                  </a:ext>
                </a:extLst>
              </p:cNvPr>
              <p:cNvSpPr txBox="1">
                <a:spLocks noRot="1" noChangeAspect="1" noMove="1" noResize="1" noEditPoints="1" noAdjustHandles="1" noChangeArrowheads="1" noChangeShapeType="1" noTextEdit="1"/>
              </p:cNvSpPr>
              <p:nvPr/>
            </p:nvSpPr>
            <p:spPr>
              <a:xfrm>
                <a:off x="901430" y="1483870"/>
                <a:ext cx="10389140" cy="4583819"/>
              </a:xfrm>
              <a:prstGeom prst="rect">
                <a:avLst/>
              </a:prstGeom>
              <a:blipFill>
                <a:blip r:embed="rId2"/>
                <a:stretch>
                  <a:fillRect l="-822" t="-1064" r="-293" b="-2128"/>
                </a:stretch>
              </a:blipFill>
            </p:spPr>
            <p:txBody>
              <a:bodyPr/>
              <a:lstStyle/>
              <a:p>
                <a:r>
                  <a:rPr lang="en-IN">
                    <a:noFill/>
                  </a:rPr>
                  <a:t> </a:t>
                </a:r>
              </a:p>
            </p:txBody>
          </p:sp>
        </mc:Fallback>
      </mc:AlternateContent>
    </p:spTree>
    <p:extLst>
      <p:ext uri="{BB962C8B-B14F-4D97-AF65-F5344CB8AC3E}">
        <p14:creationId xmlns:p14="http://schemas.microsoft.com/office/powerpoint/2010/main" val="4133104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6AB309-E070-4EF6-851B-ED292E91C3C0}"/>
              </a:ext>
            </a:extLst>
          </p:cNvPr>
          <p:cNvSpPr txBox="1"/>
          <p:nvPr/>
        </p:nvSpPr>
        <p:spPr>
          <a:xfrm>
            <a:off x="943583" y="603115"/>
            <a:ext cx="7140102"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Safe Corridor Construction</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33F2F05-812C-43BA-9982-BBE265D121A5}"/>
              </a:ext>
            </a:extLst>
          </p:cNvPr>
          <p:cNvSpPr txBox="1"/>
          <p:nvPr/>
        </p:nvSpPr>
        <p:spPr>
          <a:xfrm>
            <a:off x="901430" y="1922281"/>
            <a:ext cx="10389140" cy="279885"/>
          </a:xfrm>
          <a:prstGeom prst="rect">
            <a:avLst/>
          </a:prstGeom>
          <a:noFill/>
        </p:spPr>
        <p:txBody>
          <a:bodyPr wrap="square" rtlCol="0">
            <a:spAutoFit/>
          </a:bodyPr>
          <a:lstStyle/>
          <a:p>
            <a:pPr marL="342900" indent="-342900">
              <a:lnSpc>
                <a:spcPts val="1200"/>
              </a:lnSpc>
              <a:spcAft>
                <a:spcPts val="1200"/>
              </a:spcAft>
              <a:buFont typeface="Arial" panose="020B0604020202020204" pitchFamily="34" charset="0"/>
              <a:buChar char="•"/>
            </a:pPr>
            <a:endParaRPr lang="en-IN" sz="2400" i="1"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CAD599C-A362-B895-0CCD-74756391C6F5}"/>
              </a:ext>
            </a:extLst>
          </p:cNvPr>
          <p:cNvSpPr txBox="1"/>
          <p:nvPr/>
        </p:nvSpPr>
        <p:spPr>
          <a:xfrm>
            <a:off x="923472" y="1576614"/>
            <a:ext cx="10354128"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400" b="1">
                <a:solidFill>
                  <a:schemeClr val="bg1"/>
                </a:solidFill>
                <a:latin typeface="Times New Roman"/>
                <a:cs typeface="Times New Roman"/>
              </a:rPr>
              <a:t>Objective: </a:t>
            </a:r>
            <a:endParaRPr lang="en-IN" sz="2400" b="1" dirty="0">
              <a:solidFill>
                <a:schemeClr val="bg1"/>
              </a:solidFill>
              <a:latin typeface="Times New Roman" panose="02020603050405020304" pitchFamily="18" charset="0"/>
              <a:cs typeface="Times New Roman" panose="02020603050405020304" pitchFamily="18" charset="0"/>
            </a:endParaRPr>
          </a:p>
          <a:p>
            <a:r>
              <a:rPr lang="en-IN" sz="2400">
                <a:solidFill>
                  <a:schemeClr val="bg1"/>
                </a:solidFill>
                <a:latin typeface="Times New Roman"/>
                <a:cs typeface="Times New Roman"/>
              </a:rPr>
              <a:t>	Construct geometric safe corridors around the planned robot path to model a safe space around of the robot</a:t>
            </a:r>
          </a:p>
          <a:p>
            <a:pPr marL="285750" indent="-285750">
              <a:buFont typeface="Arial"/>
              <a:buChar char="•"/>
            </a:pPr>
            <a:r>
              <a:rPr lang="en-IN" sz="2400" b="1">
                <a:solidFill>
                  <a:schemeClr val="bg1"/>
                </a:solidFill>
                <a:latin typeface="Times New Roman"/>
                <a:cs typeface="Times New Roman"/>
              </a:rPr>
              <a:t>Safe corridor</a:t>
            </a:r>
            <a:r>
              <a:rPr lang="en-IN" sz="2400">
                <a:solidFill>
                  <a:schemeClr val="bg1"/>
                </a:solidFill>
                <a:latin typeface="Times New Roman"/>
                <a:cs typeface="Times New Roman"/>
              </a:rPr>
              <a:t> : A region of safety around the planned discrete path of each robot model from the start position to the end position. </a:t>
            </a:r>
          </a:p>
          <a:p>
            <a:pPr marL="285750" indent="-285750">
              <a:buFont typeface="Arial"/>
              <a:buChar char="•"/>
            </a:pPr>
            <a:r>
              <a:rPr lang="en-IN" sz="2400">
                <a:solidFill>
                  <a:schemeClr val="bg1"/>
                </a:solidFill>
                <a:latin typeface="Times New Roman"/>
                <a:cs typeface="Times New Roman"/>
              </a:rPr>
              <a:t>Construction of a convex polyhedron around each line segment in the path.</a:t>
            </a:r>
          </a:p>
          <a:p>
            <a:pPr marL="285750" indent="-285750">
              <a:buFont typeface="Arial"/>
              <a:buChar char="•"/>
            </a:pPr>
            <a:r>
              <a:rPr lang="en-IN" sz="2400">
                <a:solidFill>
                  <a:schemeClr val="bg1"/>
                </a:solidFill>
                <a:latin typeface="Times New Roman"/>
                <a:ea typeface="+mn-lt"/>
                <a:cs typeface="Times New Roman"/>
              </a:rPr>
              <a:t>Sequential collection of these </a:t>
            </a:r>
            <a:r>
              <a:rPr lang="en-IN" sz="2400" err="1">
                <a:solidFill>
                  <a:schemeClr val="bg1"/>
                </a:solidFill>
                <a:latin typeface="Times New Roman"/>
                <a:ea typeface="+mn-lt"/>
                <a:cs typeface="Times New Roman"/>
              </a:rPr>
              <a:t>polyhedra</a:t>
            </a:r>
            <a:r>
              <a:rPr lang="en-IN" sz="2400">
                <a:solidFill>
                  <a:schemeClr val="bg1"/>
                </a:solidFill>
                <a:latin typeface="Times New Roman"/>
                <a:ea typeface="+mn-lt"/>
                <a:cs typeface="Times New Roman"/>
              </a:rPr>
              <a:t> from start to goal makes up the safe corridor.</a:t>
            </a:r>
            <a:endParaRPr lang="en-IN" sz="2400">
              <a:solidFill>
                <a:schemeClr val="bg1"/>
              </a:solidFill>
              <a:latin typeface="Times New Roman"/>
              <a:cs typeface="Times New Roman"/>
            </a:endParaRPr>
          </a:p>
        </p:txBody>
      </p:sp>
      <p:pic>
        <p:nvPicPr>
          <p:cNvPr id="6" name="Picture 5" descr="Chart, scatter chart&#10;&#10;Description automatically generated">
            <a:extLst>
              <a:ext uri="{FF2B5EF4-FFF2-40B4-BE49-F238E27FC236}">
                <a16:creationId xmlns:a16="http://schemas.microsoft.com/office/drawing/2014/main" id="{FC72E2DF-FCD8-4F38-862E-02DE050138DF}"/>
              </a:ext>
            </a:extLst>
          </p:cNvPr>
          <p:cNvPicPr>
            <a:picLocks noChangeAspect="1"/>
          </p:cNvPicPr>
          <p:nvPr/>
        </p:nvPicPr>
        <p:blipFill>
          <a:blip r:embed="rId2"/>
          <a:stretch>
            <a:fillRect/>
          </a:stretch>
        </p:blipFill>
        <p:spPr>
          <a:xfrm>
            <a:off x="3931945" y="4424586"/>
            <a:ext cx="3860104" cy="2305550"/>
          </a:xfrm>
          <a:prstGeom prst="rect">
            <a:avLst/>
          </a:prstGeom>
          <a:effectLst>
            <a:glow rad="139700">
              <a:schemeClr val="accent1">
                <a:satMod val="175000"/>
                <a:alpha val="40000"/>
              </a:schemeClr>
            </a:glow>
          </a:effectLst>
        </p:spPr>
      </p:pic>
      <p:cxnSp>
        <p:nvCxnSpPr>
          <p:cNvPr id="4" name="Straight Arrow Connector 3">
            <a:extLst>
              <a:ext uri="{FF2B5EF4-FFF2-40B4-BE49-F238E27FC236}">
                <a16:creationId xmlns:a16="http://schemas.microsoft.com/office/drawing/2014/main" id="{14ACD34E-BA25-4F1D-9A1C-50F29E29149B}"/>
              </a:ext>
            </a:extLst>
          </p:cNvPr>
          <p:cNvCxnSpPr/>
          <p:nvPr/>
        </p:nvCxnSpPr>
        <p:spPr>
          <a:xfrm>
            <a:off x="6718852" y="5436704"/>
            <a:ext cx="163001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4ADEF10-5A05-4AF4-9CB8-2A73EAF14560}"/>
              </a:ext>
            </a:extLst>
          </p:cNvPr>
          <p:cNvSpPr txBox="1"/>
          <p:nvPr/>
        </p:nvSpPr>
        <p:spPr>
          <a:xfrm>
            <a:off x="8348870" y="5252038"/>
            <a:ext cx="2335696" cy="369332"/>
          </a:xfrm>
          <a:prstGeom prst="rect">
            <a:avLst/>
          </a:prstGeom>
          <a:noFill/>
        </p:spPr>
        <p:txBody>
          <a:bodyPr wrap="square" rtlCol="0">
            <a:spAutoFit/>
          </a:bodyPr>
          <a:lstStyle/>
          <a:p>
            <a:r>
              <a:rPr lang="en-US" b="1" dirty="0">
                <a:solidFill>
                  <a:schemeClr val="bg1"/>
                </a:solidFill>
              </a:rPr>
              <a:t>Diagonal line segment</a:t>
            </a:r>
            <a:endParaRPr lang="en-IN" b="1" dirty="0">
              <a:solidFill>
                <a:schemeClr val="bg1"/>
              </a:solidFill>
            </a:endParaRPr>
          </a:p>
        </p:txBody>
      </p:sp>
    </p:spTree>
    <p:extLst>
      <p:ext uri="{BB962C8B-B14F-4D97-AF65-F5344CB8AC3E}">
        <p14:creationId xmlns:p14="http://schemas.microsoft.com/office/powerpoint/2010/main" val="2524702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877</TotalTime>
  <Words>1835</Words>
  <Application>Microsoft Office PowerPoint</Application>
  <PresentationFormat>Widescreen</PresentationFormat>
  <Paragraphs>182</Paragraphs>
  <Slides>24</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Arial,Sans-Serif</vt:lpstr>
      <vt:lpstr>Calibri</vt:lpstr>
      <vt:lpstr>Calibri Light</vt:lpstr>
      <vt:lpstr>Cambria Math</vt:lpstr>
      <vt:lpstr>Georgia</vt:lpstr>
      <vt:lpstr>Times New Roman</vt:lpstr>
      <vt:lpstr>Office Theme</vt:lpstr>
      <vt:lpstr>A Literature Review: Prioritized Trajectory Planning and Optimization for a system of Non-holonomic Mobile Robots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Trajectory Planning for Multiple Non-holonomic Mobile Robots via Prioritized Trajectory Optimization</dc:title>
  <dc:creator>Tharun VP</dc:creator>
  <cp:lastModifiedBy>Tharun VP</cp:lastModifiedBy>
  <cp:revision>30</cp:revision>
  <dcterms:created xsi:type="dcterms:W3CDTF">2022-11-22T12:47:42Z</dcterms:created>
  <dcterms:modified xsi:type="dcterms:W3CDTF">2022-11-24T07:48:13Z</dcterms:modified>
</cp:coreProperties>
</file>